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9" r:id="rId2"/>
    <p:sldId id="265" r:id="rId3"/>
    <p:sldId id="271" r:id="rId4"/>
    <p:sldId id="268" r:id="rId5"/>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ana L." initials="M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60163"/>
  </p:normalViewPr>
  <p:slideViewPr>
    <p:cSldViewPr snapToGrid="0">
      <p:cViewPr varScale="1">
        <p:scale>
          <a:sx n="41" d="100"/>
          <a:sy n="41" d="100"/>
        </p:scale>
        <p:origin x="22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6-06T08:58:30.844" idx="1">
    <p:pos x="9379" y="786"/>
    <p:text/>
    <p:extLst>
      <p:ext uri="{C676402C-5697-4E1C-873F-D02D1690AC5C}">
        <p15:threadingInfo xmlns:p15="http://schemas.microsoft.com/office/powerpoint/2012/main" timeZoneBias="6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D537F-C639-CC40-B294-B438B24B155F}" type="datetimeFigureOut">
              <a:rPr lang="fr-FR" smtClean="0"/>
              <a:t>18/08/2023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7CC8FD-D084-7543-BFF1-B3979C0BA30A}" type="slidenum">
              <a:rPr lang="fr-FR" smtClean="0"/>
              <a:t>‹N°›</a:t>
            </a:fld>
            <a:endParaRPr lang="fr-FR"/>
          </a:p>
        </p:txBody>
      </p:sp>
    </p:spTree>
    <p:extLst>
      <p:ext uri="{BB962C8B-B14F-4D97-AF65-F5344CB8AC3E}">
        <p14:creationId xmlns:p14="http://schemas.microsoft.com/office/powerpoint/2010/main" val="1475241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67CC8FD-D084-7543-BFF1-B3979C0BA30A}" type="slidenum">
              <a:rPr lang="fr-FR" smtClean="0"/>
              <a:t>1</a:t>
            </a:fld>
            <a:endParaRPr lang="fr-FR"/>
          </a:p>
        </p:txBody>
      </p:sp>
    </p:spTree>
    <p:extLst>
      <p:ext uri="{BB962C8B-B14F-4D97-AF65-F5344CB8AC3E}">
        <p14:creationId xmlns:p14="http://schemas.microsoft.com/office/powerpoint/2010/main" val="117385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t>1) Des connaissances d’expériences:</a:t>
            </a:r>
            <a:r>
              <a:rPr lang="fr-FR" b="1"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D’une pratique fédérale très techno centrée, à une adaptation professionnelle au service des apprentissages de tous les élèves à travers notamment la proposition de FPS (forme de pratique scolaire) </a:t>
            </a:r>
            <a:r>
              <a:rPr lang="fr-FR" sz="1200" dirty="0">
                <a:solidFill>
                  <a:sysClr val="windowText" lastClr="000000"/>
                </a:solidFill>
                <a:sym typeface="Wingdings" panose="05000000000000000000" pitchFamily="2" charset="2"/>
              </a:rPr>
              <a:t>accessible à tous, </a:t>
            </a:r>
            <a:r>
              <a:rPr lang="fr-FR" sz="1200" b="1" dirty="0">
                <a:solidFill>
                  <a:sysClr val="windowText" lastClr="000000"/>
                </a:solidFill>
                <a:sym typeface="Wingdings" panose="05000000000000000000" pitchFamily="2" charset="2"/>
              </a:rPr>
              <a:t>avec le même objet d’enseignement</a:t>
            </a:r>
            <a:r>
              <a:rPr lang="fr-FR" sz="1200" dirty="0">
                <a:solidFill>
                  <a:sysClr val="windowText" lastClr="000000"/>
                </a:solidFill>
                <a:sym typeface="Wingdings" panose="05000000000000000000" pitchFamily="2" charset="2"/>
              </a:rPr>
              <a:t> (Une action de l’élève au service d’une intention de jeu).  </a:t>
            </a:r>
            <a:r>
              <a:rPr lang="fr-FR" sz="1200" i="1" dirty="0">
                <a:solidFill>
                  <a:sysClr val="windowText" lastClr="000000"/>
                </a:solidFill>
                <a:sym typeface="Wingdings" panose="05000000000000000000" pitchFamily="2" charset="2"/>
              </a:rPr>
              <a:t>SENS/ Statut de l’élève / Relation aux autres/ Mise en relation/ Evaluation </a:t>
            </a:r>
          </a:p>
          <a:p>
            <a:pPr algn="l"/>
            <a:endParaRPr lang="fr-FR" b="1" dirty="0"/>
          </a:p>
          <a:p>
            <a:pPr algn="ctr"/>
            <a:endParaRPr lang="fr-FR" sz="800" dirty="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a:t>2) Des connaissances théoriques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dirty="0"/>
              <a:t>Inclusion: </a:t>
            </a:r>
            <a:r>
              <a:rPr lang="fr-FR" sz="1200" b="1" dirty="0">
                <a:solidFill>
                  <a:sysClr val="windowText" lastClr="000000"/>
                </a:solidFill>
              </a:rPr>
              <a:t>Des élèves ordinaires et des élèves extraordinaires qui apprennent ensemble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200" dirty="0">
                <a:solidFill>
                  <a:sysClr val="windowText" lastClr="000000"/>
                </a:solidFill>
                <a:sym typeface="Wingdings" panose="05000000000000000000" pitchFamily="2" charset="2"/>
              </a:rPr>
              <a:t>Connaissance des handicaps existants.</a:t>
            </a:r>
            <a:endParaRPr lang="fr-FR" sz="1200" b="1" dirty="0">
              <a:solidFill>
                <a:sysClr val="windowText" lastClr="000000"/>
              </a:solidFill>
            </a:endParaRPr>
          </a:p>
          <a:p>
            <a:r>
              <a:rPr lang="fr-FR" sz="1200" dirty="0">
                <a:solidFill>
                  <a:sysClr val="windowText" lastClr="000000"/>
                </a:solidFill>
              </a:rPr>
              <a:t>- Connaissances des APSA adaptées.</a:t>
            </a:r>
            <a:endParaRPr lang="fr-FR"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a:solidFill>
                <a:sysClr val="windowText" lastClr="000000"/>
              </a:solidFill>
              <a:sym typeface="Wingdings" panose="05000000000000000000" pitchFamily="2" charset="2"/>
            </a:endParaRPr>
          </a:p>
          <a:p>
            <a:pPr marL="171450" indent="-171450">
              <a:buFontTx/>
              <a:buChar char="-"/>
            </a:pPr>
            <a:r>
              <a:rPr lang="fr-FR" sz="1200" b="1" dirty="0">
                <a:solidFill>
                  <a:sysClr val="windowText" lastClr="000000"/>
                </a:solidFill>
                <a:sym typeface="Wingdings" panose="05000000000000000000" pitchFamily="2" charset="2"/>
              </a:rPr>
              <a:t>3)</a:t>
            </a:r>
            <a:r>
              <a:rPr lang="fr-FR" sz="1200" b="1" baseline="0" dirty="0">
                <a:solidFill>
                  <a:sysClr val="windowText" lastClr="000000"/>
                </a:solidFill>
                <a:sym typeface="Wingdings" panose="05000000000000000000" pitchFamily="2" charset="2"/>
              </a:rPr>
              <a:t> </a:t>
            </a:r>
            <a:r>
              <a:rPr lang="fr-FR" b="1" dirty="0"/>
              <a:t>Des connaissances philosophiques:</a:t>
            </a:r>
            <a:endParaRPr lang="fr-FR" sz="1200" b="0" dirty="0"/>
          </a:p>
          <a:p>
            <a:pPr marL="171450" indent="-171450">
              <a:buFontTx/>
              <a:buChar char="-"/>
            </a:pPr>
            <a:r>
              <a:rPr lang="fr-FR" sz="1200" dirty="0"/>
              <a:t>Le garant d’une école inclusive c’est une situation qui respecte les valeurs de la République: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dirty="0"/>
              <a:t>LIBERTE: Rendre l’élève acteur en lui laissant la possibilité de faire des choix.</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dirty="0"/>
              <a:t>EGALITE: Même objet</a:t>
            </a:r>
            <a:r>
              <a:rPr lang="fr-FR" baseline="0" dirty="0"/>
              <a:t> d’enseignement pour tous. </a:t>
            </a:r>
          </a:p>
          <a:p>
            <a:pPr algn="l"/>
            <a:r>
              <a:rPr lang="fr-FR" baseline="0" dirty="0"/>
              <a:t>- FRATERNITE: </a:t>
            </a:r>
            <a:r>
              <a:rPr lang="fr-FR" dirty="0"/>
              <a:t>Favoriser la coopération et les interactions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baseline="0" dirty="0"/>
              <a:t>LAICITE: </a:t>
            </a:r>
            <a:r>
              <a:rPr lang="fr-FR" dirty="0"/>
              <a:t>Permettre à tous de s’exprimer malgré les différences.</a:t>
            </a:r>
            <a:endParaRPr lang="fr-FR" baseline="0" dirty="0"/>
          </a:p>
          <a:p>
            <a:pPr marL="171450" indent="-171450">
              <a:buFontTx/>
              <a:buChar char="-"/>
            </a:pPr>
            <a:endParaRPr lang="fr-FR" sz="1200" dirty="0"/>
          </a:p>
          <a:p>
            <a:endParaRPr lang="fr-FR" sz="1200" dirty="0">
              <a:solidFill>
                <a:sysClr val="windowText" lastClr="000000"/>
              </a:solidFill>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solidFill>
                  <a:sysClr val="windowText" lastClr="000000"/>
                </a:solidFill>
              </a:rPr>
              <a:t>Des obstacles identifiés :</a:t>
            </a:r>
            <a:r>
              <a:rPr lang="fr-FR" sz="1200" b="1" dirty="0"/>
              <a:t>Constat:  L’évolution des pratiques des élèves qui sont de plus en plus sédentaires</a:t>
            </a:r>
            <a:endParaRPr lang="fr-FR" sz="1200" b="1" dirty="0">
              <a:solidFill>
                <a:sysClr val="windowText" lastClr="000000"/>
              </a:solidFill>
            </a:endParaRPr>
          </a:p>
          <a:p>
            <a:endParaRPr lang="fr-FR" sz="1200" dirty="0">
              <a:solidFill>
                <a:sysClr val="windowText" lastClr="000000"/>
              </a:solidFill>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a:solidFill>
                <a:sysClr val="windowText" lastClr="000000"/>
              </a:solidFill>
            </a:endParaRPr>
          </a:p>
          <a:p>
            <a:endParaRPr lang="fr-FR" dirty="0"/>
          </a:p>
        </p:txBody>
      </p:sp>
      <p:sp>
        <p:nvSpPr>
          <p:cNvPr id="4" name="Espace réservé du numéro de diapositive 3"/>
          <p:cNvSpPr>
            <a:spLocks noGrp="1"/>
          </p:cNvSpPr>
          <p:nvPr>
            <p:ph type="sldNum" sz="quarter" idx="10"/>
          </p:nvPr>
        </p:nvSpPr>
        <p:spPr/>
        <p:txBody>
          <a:bodyPr/>
          <a:lstStyle/>
          <a:p>
            <a:fld id="{267CC8FD-D084-7543-BFF1-B3979C0BA30A}" type="slidenum">
              <a:rPr lang="fr-FR" smtClean="0"/>
              <a:t>2</a:t>
            </a:fld>
            <a:endParaRPr lang="fr-FR"/>
          </a:p>
        </p:txBody>
      </p:sp>
    </p:spTree>
    <p:extLst>
      <p:ext uri="{BB962C8B-B14F-4D97-AF65-F5344CB8AC3E}">
        <p14:creationId xmlns:p14="http://schemas.microsoft.com/office/powerpoint/2010/main" val="1676866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t>Organisation:</a:t>
            </a:r>
            <a:r>
              <a:rPr lang="fr-FR" sz="1100" b="1"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Niveau</a:t>
            </a:r>
            <a:r>
              <a:rPr lang="fr-FR" sz="1200" dirty="0"/>
              <a:t> Lycée: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Objectif professeur</a:t>
            </a:r>
            <a:r>
              <a:rPr lang="fr-FR" sz="1200" dirty="0"/>
              <a:t>: </a:t>
            </a:r>
            <a:r>
              <a:rPr lang="fr-FR" dirty="0"/>
              <a:t>: Participation de tous les élèves au processus collectif.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Objectif pour l’élève: </a:t>
            </a:r>
            <a:r>
              <a:rPr lang="fr-FR" sz="1200" dirty="0"/>
              <a:t>S’organiser collectivement pour gagner le match.</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Forme de groupement: </a:t>
            </a:r>
            <a:r>
              <a:rPr lang="fr-FR" sz="1200" dirty="0"/>
              <a:t>Equipe de 5 hétérogènes avec un rapport de force équilibré entre les équipes.</a:t>
            </a:r>
            <a:br>
              <a:rPr lang="fr-FR" sz="1200" dirty="0"/>
            </a:br>
            <a:r>
              <a:rPr lang="fr-FR" sz="1200" b="1" u="sng" dirty="0"/>
              <a:t>Le dispositif: </a:t>
            </a:r>
            <a:r>
              <a:rPr lang="fr-FR" sz="1200" dirty="0"/>
              <a:t> Les élèves jouent en 4VS4 sur un terrain de 7m sur 7m. </a:t>
            </a:r>
            <a:br>
              <a:rPr lang="fr-FR" sz="1200" dirty="0"/>
            </a:br>
            <a:r>
              <a:rPr lang="fr-FR" sz="1200" b="1" u="sng" dirty="0"/>
              <a:t>Consignes:</a:t>
            </a:r>
            <a:r>
              <a:rPr lang="fr-FR" sz="1200" dirty="0"/>
              <a:t> Match aux points</a:t>
            </a:r>
            <a:r>
              <a:rPr lang="fr-FR" sz="1200" baseline="0" dirty="0"/>
              <a:t> en 2 sets de 10 services par équipe, avec </a:t>
            </a:r>
            <a:r>
              <a:rPr lang="fr-FR" sz="1200" dirty="0"/>
              <a:t>2 services fixe</a:t>
            </a:r>
            <a:r>
              <a:rPr lang="fr-FR" sz="1200" baseline="0" dirty="0"/>
              <a:t>s </a:t>
            </a:r>
            <a:r>
              <a:rPr lang="fr-FR" sz="1200" dirty="0"/>
              <a:t>par joueur. 3 possibilités sont offertes aux élèves au</a:t>
            </a:r>
            <a:r>
              <a:rPr lang="fr-FR" sz="1200" baseline="0" dirty="0"/>
              <a:t> service: N1: Je m’avance et je lance. N2: Je m’avance et je sers à la cuillère. N3: je sers derrière la ligne à la cuillère.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3 touches maximum par équipe.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Les élèves ont la possibilité de réaliser 10 blocages </a:t>
            </a:r>
            <a:r>
              <a:rPr lang="fr-FR" sz="1200" baseline="0" dirty="0"/>
              <a:t>par équipe et par set, uniquement sur la 1</a:t>
            </a:r>
            <a:r>
              <a:rPr lang="fr-FR" sz="1200" baseline="30000" dirty="0"/>
              <a:t>ère</a:t>
            </a:r>
            <a:r>
              <a:rPr lang="fr-FR" sz="1200" baseline="0" dirty="0"/>
              <a:t> touche ou la 2</a:t>
            </a:r>
            <a:r>
              <a:rPr lang="fr-FR" sz="1200" baseline="30000" dirty="0"/>
              <a:t>ème</a:t>
            </a:r>
            <a:r>
              <a:rPr lang="fr-FR" sz="1200" baseline="0" dirty="0"/>
              <a:t> touche. (1 blocage par échange si l’élève est trop </a:t>
            </a:r>
            <a:r>
              <a:rPr lang="fr-FR" sz="1200" baseline="0" dirty="0" err="1"/>
              <a:t>mâlin</a:t>
            </a:r>
            <a:r>
              <a:rPr lang="fr-FR" sz="1200" baseline="0" dirty="0"/>
              <a:t>). </a:t>
            </a:r>
            <a:r>
              <a:rPr lang="fr-FR" sz="1200" dirty="0"/>
              <a:t>3</a:t>
            </a:r>
            <a:r>
              <a:rPr lang="fr-FR" sz="1200" baseline="30000" dirty="0"/>
              <a:t>ème</a:t>
            </a:r>
            <a:r>
              <a:rPr lang="fr-FR" sz="1200" dirty="0"/>
              <a:t> touche pas de blocage (renvoi dans le camp adverse).</a:t>
            </a:r>
            <a:endParaRPr lang="fr-FR"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t>Occuper le rôle d’arbitre/</a:t>
            </a:r>
            <a:r>
              <a:rPr lang="fr-FR" sz="1200" baseline="0" dirty="0"/>
              <a:t> </a:t>
            </a:r>
            <a:r>
              <a:rPr lang="fr-FR" sz="1200" dirty="0"/>
              <a:t>Observateur</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Critères de réussite</a:t>
            </a:r>
            <a:r>
              <a:rPr lang="fr-FR" sz="1200" dirty="0"/>
              <a:t>: </a:t>
            </a:r>
            <a:r>
              <a:rPr lang="fr-FR" sz="1200" b="1" dirty="0"/>
              <a:t>Le gain du match. Le </a:t>
            </a:r>
            <a:r>
              <a:rPr lang="fr-FR" sz="1200" b="1" i="1" dirty="0">
                <a:solidFill>
                  <a:srgbClr val="FF0000"/>
                </a:solidFill>
              </a:rPr>
              <a:t>Nombre d’attaquant dans l’équipe/ Nombre de balles renvoyé en 3 touches.</a:t>
            </a:r>
            <a:r>
              <a:rPr lang="fr-FR" sz="1200" b="1" dirty="0">
                <a:solidFill>
                  <a:srgbClr val="FF0000"/>
                </a:solidFill>
              </a:rPr>
              <a:t>.</a:t>
            </a:r>
            <a:br>
              <a:rPr lang="fr-FR" sz="1200" b="1" dirty="0">
                <a:solidFill>
                  <a:srgbClr val="FF0000"/>
                </a:solidFill>
              </a:rPr>
            </a:br>
            <a:endParaRPr lang="fr-FR" sz="1200" b="1" dirty="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SENS: </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Identifier précisément ce que l’élève a à apprendre = </a:t>
            </a:r>
            <a:r>
              <a:rPr lang="fr-FR" sz="1200" b="1" dirty="0"/>
              <a:t>Se répartir les rôles sur le terrain, communiquer pour défendre son camp et attaquer en zone favorable le camp adverse.</a:t>
            </a:r>
            <a:endParaRPr kumimoji="0" lang="fr-FR" sz="1200"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 Identifier l’obstacle à franchir (ressources à solliciter) : le filet/ Gagner avec la manière: </a:t>
            </a:r>
            <a:r>
              <a:rPr kumimoji="0" lang="fr-FR" sz="1200" b="1" i="0" u="none" strike="noStrike" kern="1200" cap="none" spc="0" normalizeH="0" baseline="0" noProof="0" dirty="0">
                <a:ln>
                  <a:noFill/>
                </a:ln>
                <a:solidFill>
                  <a:srgbClr val="000000"/>
                </a:solidFill>
                <a:effectLst/>
                <a:uLnTx/>
                <a:uFillTx/>
                <a:latin typeface="Gill Sans MT" panose="020B0502020104020203"/>
                <a:ea typeface="+mn-ea"/>
                <a:cs typeface="+mn-cs"/>
              </a:rPr>
              <a:t>faire attaquer en zone avant tous les membres de son équipe.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a:t>STATUT de l’élève </a:t>
            </a:r>
            <a:r>
              <a:rPr lang="fr-FR" sz="1200" dirty="0"/>
              <a:t>: constructeur: </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Identifier les moments / les espaces où l’élève fait des choix. Rendre les conséquences du choix signifiantes. Le choix avant le match, et pendant les temps morts: choix du service, du blocage</a:t>
            </a:r>
            <a:r>
              <a:rPr kumimoji="0" lang="mr-IN" sz="1200" b="0" i="0" u="none" strike="noStrike" kern="1200" cap="none" spc="0" normalizeH="0" baseline="0" noProof="0" dirty="0">
                <a:ln>
                  <a:noFill/>
                </a:ln>
                <a:solidFill>
                  <a:srgbClr val="000000"/>
                </a:solidFill>
                <a:effectLst/>
                <a:uLnTx/>
                <a:uFillTx/>
                <a:latin typeface="Gill Sans MT" panose="020B0502020104020203"/>
                <a:ea typeface="+mn-ea"/>
                <a:cs typeface="+mn-cs"/>
              </a:rPr>
              <a:t>…</a:t>
            </a:r>
            <a:endParaRPr kumimoji="0" lang="x-none" sz="12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u="sng" dirty="0"/>
              <a:t>RELATIONS AUX AUTRES</a:t>
            </a:r>
            <a:r>
              <a:rPr lang="fr-FR" sz="120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Organiser les espaces et les temps de concertation, de discussion. Temps morts obligatoires et supplémentaires.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Identifier un objet d’échange: les éléments de la fiche d’observation et de la feuille de match.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Rendre visible pour l’élève l’intérêt de la présence de l’autre. :</a:t>
            </a:r>
            <a:endParaRPr kumimoji="0" lang="fr-FR" sz="1200" b="1"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sng" strike="noStrike" kern="1200" cap="none" spc="0" normalizeH="0" baseline="0" noProof="0" dirty="0">
                <a:ln>
                  <a:noFill/>
                </a:ln>
                <a:solidFill>
                  <a:srgbClr val="000000"/>
                </a:solidFill>
                <a:effectLst/>
                <a:uLnTx/>
                <a:uFillTx/>
                <a:latin typeface="Gill Sans MT" panose="020B0502020104020203"/>
                <a:ea typeface="+mn-ea"/>
                <a:cs typeface="+mn-cs"/>
              </a:rPr>
              <a:t>MISE EN RELATION: </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Identifier les activités mentales que l’élève doit réaliser: </a:t>
            </a:r>
            <a:r>
              <a:rPr kumimoji="0" lang="fr-FR" sz="1200" b="1" i="0" u="none" strike="noStrike" kern="1200" cap="none" spc="0" normalizeH="0" baseline="0" noProof="0" dirty="0">
                <a:ln>
                  <a:noFill/>
                </a:ln>
                <a:solidFill>
                  <a:srgbClr val="000000"/>
                </a:solidFill>
                <a:effectLst/>
                <a:uLnTx/>
                <a:uFillTx/>
                <a:latin typeface="Gill Sans MT" panose="020B0502020104020203"/>
                <a:ea typeface="+mn-ea"/>
                <a:cs typeface="+mn-cs"/>
              </a:rPr>
              <a:t>interprétation et choix de stratégie</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 ….recherche d’organisation collective.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Rendre les indicateurs lisibles sur le résultat et sur la façon de faire. : feuille de match pour le résultat et fiche d’observation pour la manière.</a:t>
            </a:r>
            <a:endParaRPr kumimoji="0" lang="fr-FR" sz="1200" b="1" i="0" u="sng"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0" u="sng" strike="noStrike" kern="1200" cap="none" spc="0" normalizeH="0" baseline="0" noProof="0" dirty="0">
                <a:ln>
                  <a:noFill/>
                </a:ln>
                <a:solidFill>
                  <a:srgbClr val="000000"/>
                </a:solidFill>
                <a:effectLst/>
                <a:uLnTx/>
                <a:uFillTx/>
                <a:latin typeface="Gill Sans MT" panose="020B0502020104020203"/>
                <a:ea typeface="+mn-ea"/>
                <a:cs typeface="+mn-cs"/>
              </a:rPr>
              <a:t>EVALUATION: </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Se situer. Identifier des </a:t>
            </a:r>
            <a:r>
              <a:rPr kumimoji="0" lang="fr-FR" sz="1200" b="1" i="0" u="none" strike="noStrike" kern="1200" cap="none" spc="0" normalizeH="0" baseline="0" noProof="0" dirty="0">
                <a:ln>
                  <a:noFill/>
                </a:ln>
                <a:solidFill>
                  <a:srgbClr val="000000"/>
                </a:solidFill>
                <a:effectLst/>
                <a:uLnTx/>
                <a:uFillTx/>
                <a:latin typeface="Gill Sans MT" panose="020B0502020104020203"/>
                <a:ea typeface="+mn-ea"/>
                <a:cs typeface="+mn-cs"/>
              </a:rPr>
              <a:t>INDICATEURS</a:t>
            </a:r>
            <a:r>
              <a:rPr kumimoji="0" lang="fr-FR" sz="1200" b="0" i="0" u="none" strike="noStrike" kern="1200" cap="none" spc="0" normalizeH="0" baseline="0" noProof="0" dirty="0">
                <a:ln>
                  <a:noFill/>
                </a:ln>
                <a:solidFill>
                  <a:srgbClr val="000000"/>
                </a:solidFill>
                <a:effectLst/>
                <a:uLnTx/>
                <a:uFillTx/>
                <a:latin typeface="Gill Sans MT" panose="020B0502020104020203"/>
                <a:ea typeface="+mn-ea"/>
                <a:cs typeface="+mn-cs"/>
              </a:rPr>
              <a:t> signifiants. Auto référence / but.  NOMOGRAMME. Blocage, nombre de touche. </a:t>
            </a:r>
            <a:endParaRPr kumimoji="0" lang="x-none" sz="1200" b="1" i="0" u="sng" strike="noStrike" kern="1200" cap="none" spc="0" normalizeH="0" baseline="0" noProof="0" dirty="0">
              <a:ln>
                <a:noFill/>
              </a:ln>
              <a:solidFill>
                <a:srgbClr val="000000"/>
              </a:solidFill>
              <a:effectLst/>
              <a:uLnTx/>
              <a:uFillTx/>
              <a:latin typeface="Gill Sans MT" panose="020B0502020104020203"/>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br>
              <a:rPr lang="fr-FR" sz="1200" dirty="0"/>
            </a:br>
            <a:endParaRPr lang="fr-FR" sz="1200" b="1" u="sng" dirty="0"/>
          </a:p>
          <a:p>
            <a:endParaRPr lang="fr-FR" dirty="0"/>
          </a:p>
          <a:p>
            <a:pPr rtl="0" eaLnBrk="1" fontAlgn="t" latinLnBrk="0" hangingPunct="1"/>
            <a:r>
              <a:rPr lang="fr-FR" sz="1200" b="1" i="0" u="none" strike="noStrike" kern="1200" dirty="0">
                <a:solidFill>
                  <a:schemeClr val="tx1"/>
                </a:solidFill>
                <a:effectLst/>
                <a:latin typeface="+mn-lt"/>
                <a:ea typeface="+mn-ea"/>
                <a:cs typeface="+mn-cs"/>
              </a:rPr>
              <a:t>CONTRAINTES EXPLOITEES</a:t>
            </a:r>
            <a:r>
              <a:rPr lang="fr-FR" sz="1200" b="0" i="0" u="none" strike="noStrike" kern="1200" baseline="0" dirty="0">
                <a:solidFill>
                  <a:schemeClr val="tx1"/>
                </a:solidFill>
                <a:effectLst/>
                <a:latin typeface="+mn-lt"/>
                <a:ea typeface="+mn-ea"/>
                <a:cs typeface="+mn-cs"/>
              </a:rPr>
              <a:t> et </a:t>
            </a:r>
            <a:r>
              <a:rPr lang="fr-FR" sz="1200" b="1" i="0" u="none" strike="noStrike" kern="1200" dirty="0">
                <a:solidFill>
                  <a:schemeClr val="tx1"/>
                </a:solidFill>
                <a:effectLst/>
                <a:latin typeface="+mn-lt"/>
                <a:ea typeface="+mn-ea"/>
                <a:cs typeface="+mn-cs"/>
              </a:rPr>
              <a:t>Variables possibles:</a:t>
            </a:r>
            <a:endParaRPr lang="fr-FR" sz="1200" b="0" i="0" u="none" strike="noStrike" kern="1200" dirty="0">
              <a:solidFill>
                <a:schemeClr val="tx1"/>
              </a:solidFill>
              <a:effectLst/>
              <a:latin typeface="+mn-lt"/>
              <a:ea typeface="+mn-ea"/>
              <a:cs typeface="+mn-cs"/>
            </a:endParaRPr>
          </a:p>
          <a:p>
            <a:pPr rtl="0" eaLnBrk="1" fontAlgn="t" latinLnBrk="0" hangingPunct="1"/>
            <a:r>
              <a:rPr lang="fr-FR" sz="1200" b="1" i="0" u="none" strike="noStrike" kern="1200" dirty="0">
                <a:solidFill>
                  <a:schemeClr val="tx1"/>
                </a:solidFill>
                <a:effectLst/>
                <a:latin typeface="+mn-lt"/>
                <a:ea typeface="+mn-ea"/>
                <a:cs typeface="+mn-cs"/>
              </a:rPr>
              <a:t>1) Liberté: </a:t>
            </a:r>
            <a:r>
              <a:rPr lang="fr-FR" sz="1200" b="0" i="0" u="none" strike="noStrike" kern="1200" dirty="0">
                <a:solidFill>
                  <a:schemeClr val="tx1"/>
                </a:solidFill>
                <a:effectLst/>
                <a:latin typeface="+mn-lt"/>
                <a:ea typeface="+mn-ea"/>
                <a:cs typeface="+mn-cs"/>
              </a:rPr>
              <a:t>Rendre l’élève acteur en lui laissant la possibilité de faire des choix</a:t>
            </a:r>
          </a:p>
          <a:p>
            <a:pPr rtl="0" eaLnBrk="1" fontAlgn="t" latinLnBrk="0" hangingPunct="1"/>
            <a:r>
              <a:rPr lang="fr-FR" sz="1200" b="0" i="0" u="none" strike="noStrike" kern="1200" dirty="0">
                <a:solidFill>
                  <a:schemeClr val="tx1"/>
                </a:solidFill>
                <a:effectLst/>
                <a:latin typeface="+mn-lt"/>
                <a:ea typeface="+mn-ea"/>
                <a:cs typeface="+mn-cs"/>
              </a:rPr>
              <a:t>Choix d’avancer ou pas dans le terrain pour servir.  Possibilité de bloquer ou pas le ballon. Possibilité de prendre un temps mort. </a:t>
            </a:r>
          </a:p>
          <a:p>
            <a:pPr rtl="0" eaLnBrk="1" fontAlgn="auto" latinLnBrk="0" hangingPunct="1"/>
            <a:r>
              <a:rPr lang="fr-FR" sz="1200" b="1" i="0" u="none" strike="noStrike" kern="1200" dirty="0">
                <a:solidFill>
                  <a:schemeClr val="tx1"/>
                </a:solidFill>
                <a:effectLst/>
                <a:latin typeface="+mn-lt"/>
                <a:ea typeface="+mn-ea"/>
                <a:cs typeface="+mn-cs"/>
              </a:rPr>
              <a:t>2) Egalité</a:t>
            </a:r>
            <a:r>
              <a:rPr lang="fr-FR" sz="1200" b="0" i="0" u="none" strike="noStrike" kern="1200" dirty="0">
                <a:solidFill>
                  <a:schemeClr val="tx1"/>
                </a:solidFill>
                <a:effectLst/>
                <a:latin typeface="+mn-lt"/>
                <a:ea typeface="+mn-ea"/>
                <a:cs typeface="+mn-cs"/>
              </a:rPr>
              <a:t>: Avoir le même objet d’enseignement pour tous:</a:t>
            </a:r>
            <a:r>
              <a:rPr lang="fr-FR" sz="1200" b="0" i="0" u="none" strike="noStrike" kern="1200" baseline="0" dirty="0">
                <a:solidFill>
                  <a:schemeClr val="tx1"/>
                </a:solidFill>
                <a:effectLst/>
                <a:latin typeface="+mn-lt"/>
                <a:ea typeface="+mn-ea"/>
                <a:cs typeface="+mn-cs"/>
              </a:rPr>
              <a:t> </a:t>
            </a:r>
          </a:p>
          <a:p>
            <a:pPr rtl="0" eaLnBrk="1" fontAlgn="auto" latinLnBrk="0" hangingPunct="1"/>
            <a:r>
              <a:rPr lang="fr-FR" sz="1200" b="0" i="0" u="none" strike="noStrike" kern="1200" dirty="0">
                <a:solidFill>
                  <a:schemeClr val="tx1"/>
                </a:solidFill>
                <a:effectLst/>
                <a:latin typeface="+mn-lt"/>
                <a:ea typeface="+mn-ea"/>
                <a:cs typeface="+mn-cs"/>
              </a:rPr>
              <a:t>S’organiser collectivement pour attaquer en zone avant et gagner</a:t>
            </a:r>
            <a:r>
              <a:rPr lang="fr-FR" sz="1200" b="0" i="0" u="none" strike="noStrike" kern="1200" baseline="0" dirty="0">
                <a:solidFill>
                  <a:schemeClr val="tx1"/>
                </a:solidFill>
                <a:effectLst/>
                <a:latin typeface="+mn-lt"/>
                <a:ea typeface="+mn-ea"/>
                <a:cs typeface="+mn-cs"/>
              </a:rPr>
              <a:t> le match.</a:t>
            </a:r>
            <a:endParaRPr lang="fr-FR" sz="1200" b="0" i="0" u="none" strike="noStrike" kern="1200" dirty="0">
              <a:solidFill>
                <a:schemeClr val="tx1"/>
              </a:solidFill>
              <a:effectLst/>
              <a:latin typeface="+mn-lt"/>
              <a:ea typeface="+mn-ea"/>
              <a:cs typeface="+mn-cs"/>
            </a:endParaRPr>
          </a:p>
          <a:p>
            <a:pPr rtl="0" eaLnBrk="1" fontAlgn="t" latinLnBrk="0" hangingPunct="1"/>
            <a:r>
              <a:rPr lang="fr-FR" sz="1200" b="1" i="0" u="none" strike="noStrike" kern="1200" dirty="0">
                <a:solidFill>
                  <a:schemeClr val="tx1"/>
                </a:solidFill>
                <a:effectLst/>
                <a:latin typeface="+mn-lt"/>
                <a:ea typeface="+mn-ea"/>
                <a:cs typeface="+mn-cs"/>
              </a:rPr>
              <a:t>3) Fraternité</a:t>
            </a:r>
            <a:r>
              <a:rPr lang="fr-FR" sz="1200" b="0" i="0" u="none" strike="noStrike" kern="1200" dirty="0">
                <a:solidFill>
                  <a:schemeClr val="tx1"/>
                </a:solidFill>
                <a:effectLst/>
                <a:latin typeface="+mn-lt"/>
                <a:ea typeface="+mn-ea"/>
                <a:cs typeface="+mn-cs"/>
              </a:rPr>
              <a:t>: Favoriser la coopération et les interactions</a:t>
            </a:r>
          </a:p>
          <a:p>
            <a:pPr rtl="0" eaLnBrk="1" fontAlgn="t" latinLnBrk="0" hangingPunct="1"/>
            <a:r>
              <a:rPr lang="fr-FR" sz="1200" b="0" i="0" u="none" strike="noStrike" kern="1200" dirty="0">
                <a:solidFill>
                  <a:schemeClr val="tx1"/>
                </a:solidFill>
                <a:effectLst/>
                <a:latin typeface="+mn-lt"/>
                <a:ea typeface="+mn-ea"/>
                <a:cs typeface="+mn-cs"/>
              </a:rPr>
              <a:t>Temps mort obligatoire, et supplémentaire</a:t>
            </a:r>
          </a:p>
          <a:p>
            <a:pPr rtl="0" eaLnBrk="1" fontAlgn="auto" latinLnBrk="0" hangingPunct="1"/>
            <a:r>
              <a:rPr lang="fr-FR" sz="1200" b="1" i="0" u="none" strike="noStrike" kern="1200" dirty="0">
                <a:solidFill>
                  <a:schemeClr val="tx1"/>
                </a:solidFill>
                <a:effectLst/>
                <a:latin typeface="+mn-lt"/>
                <a:ea typeface="+mn-ea"/>
                <a:cs typeface="+mn-cs"/>
              </a:rPr>
              <a:t>4) Laïcité: </a:t>
            </a:r>
            <a:r>
              <a:rPr lang="fr-FR" sz="1200" b="0" i="0" u="none" strike="noStrike" kern="1200" dirty="0">
                <a:solidFill>
                  <a:schemeClr val="tx1"/>
                </a:solidFill>
                <a:effectLst/>
                <a:latin typeface="+mn-lt"/>
                <a:ea typeface="+mn-ea"/>
                <a:cs typeface="+mn-cs"/>
              </a:rPr>
              <a:t>Permettre à tous de s’exprimer malgré les différences.</a:t>
            </a:r>
          </a:p>
          <a:p>
            <a:pPr rtl="0" eaLnBrk="1" fontAlgn="t" latinLnBrk="0" hangingPunct="1"/>
            <a:r>
              <a:rPr lang="fr-FR" sz="1200" b="0" i="0" u="none" strike="noStrike" kern="1200" dirty="0">
                <a:solidFill>
                  <a:schemeClr val="tx1"/>
                </a:solidFill>
                <a:effectLst/>
                <a:latin typeface="+mn-lt"/>
                <a:ea typeface="+mn-ea"/>
                <a:cs typeface="+mn-cs"/>
              </a:rPr>
              <a:t>La possibilité d’avancer dans le terrain pour</a:t>
            </a:r>
            <a:r>
              <a:rPr lang="fr-FR" sz="1200" b="0" i="0" u="none" strike="noStrike" kern="1200" baseline="0" dirty="0">
                <a:solidFill>
                  <a:schemeClr val="tx1"/>
                </a:solidFill>
                <a:effectLst/>
                <a:latin typeface="+mn-lt"/>
                <a:ea typeface="+mn-ea"/>
                <a:cs typeface="+mn-cs"/>
              </a:rPr>
              <a:t> réaliser le service</a:t>
            </a:r>
            <a:r>
              <a:rPr lang="fr-FR" sz="1200" b="0" i="0" u="none" strike="noStrike" kern="1200" dirty="0">
                <a:solidFill>
                  <a:schemeClr val="tx1"/>
                </a:solidFill>
                <a:effectLst/>
                <a:latin typeface="+mn-lt"/>
                <a:ea typeface="+mn-ea"/>
                <a:cs typeface="+mn-cs"/>
              </a:rPr>
              <a:t>, la passe bloquée</a:t>
            </a:r>
            <a:r>
              <a:rPr lang="fr-FR" sz="1200" b="0" i="0" u="none" strike="noStrike" kern="1200" baseline="0" dirty="0">
                <a:solidFill>
                  <a:schemeClr val="tx1"/>
                </a:solidFill>
                <a:effectLst/>
                <a:latin typeface="+mn-lt"/>
                <a:ea typeface="+mn-ea"/>
                <a:cs typeface="+mn-cs"/>
              </a:rPr>
              <a:t> pour permettre aux élèves en difficultés de jouer avec les autres. Temps de parole donné à chacun. </a:t>
            </a:r>
          </a:p>
          <a:p>
            <a:pPr rtl="0" eaLnBrk="1" fontAlgn="t" latinLnBrk="0" hangingPunct="1"/>
            <a:endParaRPr lang="fr-FR" sz="1200" b="0" i="0" u="none" strike="noStrike"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267CC8FD-D084-7543-BFF1-B3979C0BA30A}" type="slidenum">
              <a:rPr lang="fr-FR" smtClean="0"/>
              <a:t>3</a:t>
            </a:fld>
            <a:endParaRPr lang="fr-FR"/>
          </a:p>
        </p:txBody>
      </p:sp>
    </p:spTree>
    <p:extLst>
      <p:ext uri="{BB962C8B-B14F-4D97-AF65-F5344CB8AC3E}">
        <p14:creationId xmlns:p14="http://schemas.microsoft.com/office/powerpoint/2010/main" val="301052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prstClr val="black"/>
              </a:solidFill>
              <a:effectLst/>
              <a:uLnTx/>
              <a:uFillTx/>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267CC8FD-D084-7543-BFF1-B3979C0BA30A}" type="slidenum">
              <a:rPr lang="fr-FR" smtClean="0"/>
              <a:t>4</a:t>
            </a:fld>
            <a:endParaRPr lang="fr-FR"/>
          </a:p>
        </p:txBody>
      </p:sp>
    </p:spTree>
    <p:extLst>
      <p:ext uri="{BB962C8B-B14F-4D97-AF65-F5344CB8AC3E}">
        <p14:creationId xmlns:p14="http://schemas.microsoft.com/office/powerpoint/2010/main" val="252009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E35F91-4052-4EA7-BECE-D1556D63EE3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90E3359-5DB3-4E47-AD31-4B9DA7409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F34A1E6-53EC-44DE-9AC1-D8D84D2D17F3}"/>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D559AA91-90EF-4ABF-9251-819FC7371DB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16EB67-43D1-40AB-8C09-88EA057DE357}"/>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2841428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10685D-2967-4B71-91FB-A6E9E02186F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BB2F09F-3AD7-4664-B403-C0A4280AFE3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2E4E7B-169D-401B-B62E-7F3064F102FB}"/>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F1ACD8BB-D97C-4610-8A49-13D21CF6D22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3CDBEC-5F2F-4207-ADBF-1DB3CFA78A6E}"/>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41706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73CD1F1-147A-4285-91BF-2738F278B43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0026765-3693-4399-BC96-846BA4DF482F}"/>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FCDB72A-F1D4-4E63-9F5A-C8E59378449C}"/>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BEAB42C4-BD4D-4C9A-832C-4E2CAD9FC3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59CBED7-5842-4337-B81F-E5C9A65640BC}"/>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147824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350B09-620C-4663-87E7-8AB240B954E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B813C1C-A47C-40A0-97F8-036338A96DE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0FCE788-4F0F-476B-8AFC-FFE1D9598017}"/>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BB84108D-2AB9-4229-8969-8E4436FFF2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5D5DAA-0232-47AE-B6D6-631BE3D1133D}"/>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374881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204B7D-00DA-4662-93FA-C886F17C189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F595576-2A0F-437B-8B56-BC75438EE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3B9ABA1-F48B-40A8-A1F2-5A3D16D3019E}"/>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DAAF2DD4-34C8-4E4A-855A-F05EE91641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D0A0AF-5DD4-4A89-A955-0D8044049CDB}"/>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420950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B964F9-8195-4277-932A-5EB93D08094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D9B6157-4A26-4BD9-8061-E506E116F0B1}"/>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D09F9F1-DA90-4324-9753-B4E710273E6C}"/>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75A87F4-3AD2-416D-92A1-1D876C1F3284}"/>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6" name="Espace réservé du pied de page 5">
            <a:extLst>
              <a:ext uri="{FF2B5EF4-FFF2-40B4-BE49-F238E27FC236}">
                <a16:creationId xmlns:a16="http://schemas.microsoft.com/office/drawing/2014/main" id="{C88FB5E6-C481-481E-8CC5-9C5C1B7913B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5E6E7B-C39D-48F8-A423-300307D37C45}"/>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39919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7CB83C-961A-44D8-8870-5C41C6F344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5FEF4F19-A419-4335-965B-9151DC76B8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DBF1FFBB-0B7D-4799-B6D7-03FC9118574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7294F6A-18F7-47B9-B177-BD02FFF1CD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5C44A67D-EC83-4B33-8D2B-E62BCF1948B6}"/>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375A1FA-A0DC-4FD8-89B5-225E2FFE501E}"/>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8" name="Espace réservé du pied de page 7">
            <a:extLst>
              <a:ext uri="{FF2B5EF4-FFF2-40B4-BE49-F238E27FC236}">
                <a16:creationId xmlns:a16="http://schemas.microsoft.com/office/drawing/2014/main" id="{C3CD4348-2F75-4A0C-9387-09D97D504E1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DF51028-528B-4D19-8047-734FB53B2EF4}"/>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394811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DF4A65-F7D6-4A65-8DE2-D9EFE0EE4A7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8A08581-4B48-4D96-BDA3-0371B50EFE85}"/>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4" name="Espace réservé du pied de page 3">
            <a:extLst>
              <a:ext uri="{FF2B5EF4-FFF2-40B4-BE49-F238E27FC236}">
                <a16:creationId xmlns:a16="http://schemas.microsoft.com/office/drawing/2014/main" id="{C5D842CA-5B52-4FC4-98B5-A09DD8FF48F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279FDE9-A5D4-4DEF-8067-E0EA4B72A975}"/>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3813708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A04F587-D0C0-4CE5-BA81-438017942D7C}"/>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3" name="Espace réservé du pied de page 2">
            <a:extLst>
              <a:ext uri="{FF2B5EF4-FFF2-40B4-BE49-F238E27FC236}">
                <a16:creationId xmlns:a16="http://schemas.microsoft.com/office/drawing/2014/main" id="{C22CEF76-34F6-4582-B414-4B8C6D558F5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ACC5809-D002-4672-8B88-D62F6BC9C266}"/>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2570442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284868-1E5B-4D1C-9407-7EF9B1EFD00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74033A2-5A5C-45AD-9EAF-E33D49BB64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BF0B440-CCAA-4309-87A3-D83CA72F0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39E77BA-3AEC-4D32-AC64-FAC32B9C6B63}"/>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6" name="Espace réservé du pied de page 5">
            <a:extLst>
              <a:ext uri="{FF2B5EF4-FFF2-40B4-BE49-F238E27FC236}">
                <a16:creationId xmlns:a16="http://schemas.microsoft.com/office/drawing/2014/main" id="{B6224F49-1600-4A56-80DB-8A81079870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A12712F-07FC-4CDF-AEF8-BC6252F608B6}"/>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259931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F9594F-23B6-4E0F-95DB-3C4BC04E71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C8D6B52-DA9B-4B3E-AE70-2F777397DD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8AB644A-4C34-44EB-8ADD-4C0365DAE1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E65281A-1779-459B-94F8-C981CA737F11}"/>
              </a:ext>
            </a:extLst>
          </p:cNvPr>
          <p:cNvSpPr>
            <a:spLocks noGrp="1"/>
          </p:cNvSpPr>
          <p:nvPr>
            <p:ph type="dt" sz="half" idx="10"/>
          </p:nvPr>
        </p:nvSpPr>
        <p:spPr/>
        <p:txBody>
          <a:bodyPr/>
          <a:lstStyle/>
          <a:p>
            <a:fld id="{D1FD7627-A070-4D4B-A23A-C28345AF8B9B}" type="datetimeFigureOut">
              <a:rPr lang="fr-FR" smtClean="0"/>
              <a:t>18/08/2023</a:t>
            </a:fld>
            <a:endParaRPr lang="fr-FR"/>
          </a:p>
        </p:txBody>
      </p:sp>
      <p:sp>
        <p:nvSpPr>
          <p:cNvPr id="6" name="Espace réservé du pied de page 5">
            <a:extLst>
              <a:ext uri="{FF2B5EF4-FFF2-40B4-BE49-F238E27FC236}">
                <a16:creationId xmlns:a16="http://schemas.microsoft.com/office/drawing/2014/main" id="{773C10CF-7EA9-483F-AEBB-57D3E629182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B79C424-0940-4870-9FAD-0E90EC581D50}"/>
              </a:ext>
            </a:extLst>
          </p:cNvPr>
          <p:cNvSpPr>
            <a:spLocks noGrp="1"/>
          </p:cNvSpPr>
          <p:nvPr>
            <p:ph type="sldNum" sz="quarter" idx="12"/>
          </p:nvPr>
        </p:nvSpPr>
        <p:spPr/>
        <p:txBody>
          <a:bodyPr/>
          <a:lstStyle/>
          <a:p>
            <a:fld id="{D562B1C4-EAD7-4450-89FB-13D1A42957A9}" type="slidenum">
              <a:rPr lang="fr-FR" smtClean="0"/>
              <a:t>‹N°›</a:t>
            </a:fld>
            <a:endParaRPr lang="fr-FR"/>
          </a:p>
        </p:txBody>
      </p:sp>
    </p:spTree>
    <p:extLst>
      <p:ext uri="{BB962C8B-B14F-4D97-AF65-F5344CB8AC3E}">
        <p14:creationId xmlns:p14="http://schemas.microsoft.com/office/powerpoint/2010/main" val="774923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55B8E22-F7F7-4875-88F4-1021CDD70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D3BE80F-9DE4-4744-86F8-A6391DD290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0714D6-8D97-45EF-B83D-5ACC9CC48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D7627-A070-4D4B-A23A-C28345AF8B9B}" type="datetimeFigureOut">
              <a:rPr lang="fr-FR" smtClean="0"/>
              <a:t>18/08/2023</a:t>
            </a:fld>
            <a:endParaRPr lang="fr-FR"/>
          </a:p>
        </p:txBody>
      </p:sp>
      <p:sp>
        <p:nvSpPr>
          <p:cNvPr id="5" name="Espace réservé du pied de page 4">
            <a:extLst>
              <a:ext uri="{FF2B5EF4-FFF2-40B4-BE49-F238E27FC236}">
                <a16:creationId xmlns:a16="http://schemas.microsoft.com/office/drawing/2014/main" id="{0C733102-EAD7-424A-AC04-DFF15F81A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709AC19-E3C6-4889-86CC-A8AFD54213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2B1C4-EAD7-4450-89FB-13D1A42957A9}" type="slidenum">
              <a:rPr lang="fr-FR" smtClean="0"/>
              <a:t>‹N°›</a:t>
            </a:fld>
            <a:endParaRPr lang="fr-FR"/>
          </a:p>
        </p:txBody>
      </p:sp>
    </p:spTree>
    <p:extLst>
      <p:ext uri="{BB962C8B-B14F-4D97-AF65-F5344CB8AC3E}">
        <p14:creationId xmlns:p14="http://schemas.microsoft.com/office/powerpoint/2010/main" val="1389998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comments" Target="../comments/comment1.xml"/><Relationship Id="rId5" Type="http://schemas.openxmlformats.org/officeDocument/2006/relationships/image" Target="../media/image4.jpe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jpeg"/><Relationship Id="rId7" Type="http://schemas.openxmlformats.org/officeDocument/2006/relationships/image" Target="../media/image14.png"/><Relationship Id="rId12" Type="http://schemas.openxmlformats.org/officeDocument/2006/relationships/image" Target="../media/image19.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8.emf"/><Relationship Id="rId5" Type="http://schemas.openxmlformats.org/officeDocument/2006/relationships/image" Target="../media/image12.emf"/><Relationship Id="rId10" Type="http://schemas.openxmlformats.org/officeDocument/2006/relationships/image" Target="../media/image17.png"/><Relationship Id="rId4" Type="http://schemas.openxmlformats.org/officeDocument/2006/relationships/image" Target="../media/image11.GIF"/><Relationship Id="rId9"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299" y="472121"/>
            <a:ext cx="12191999" cy="2032393"/>
          </a:xfrm>
        </p:spPr>
        <p:txBody>
          <a:bodyPr>
            <a:normAutofit fontScale="90000"/>
          </a:bodyPr>
          <a:lstStyle/>
          <a:p>
            <a:pPr algn="ctr"/>
            <a:br>
              <a:rPr lang="fr-FR" sz="6000" b="1" dirty="0"/>
            </a:br>
            <a:r>
              <a:rPr lang="fr-FR" sz="3100" b="1" dirty="0"/>
              <a:t>THEME: L’INCLUSION en EPS : </a:t>
            </a:r>
            <a:br>
              <a:rPr lang="fr-FR" sz="3100" b="1" dirty="0"/>
            </a:br>
            <a:r>
              <a:rPr lang="fr-FR" sz="3100" b="1" dirty="0"/>
              <a:t>Faire apprendre les élèves quel que soit leur niveau de départ</a:t>
            </a:r>
            <a:r>
              <a:rPr lang="fr-FR" b="1" dirty="0"/>
              <a:t>.</a:t>
            </a:r>
            <a:br>
              <a:rPr lang="fr-FR" b="1" dirty="0"/>
            </a:br>
            <a:r>
              <a:rPr lang="fr-FR" b="1" dirty="0"/>
              <a:t> </a:t>
            </a:r>
            <a:r>
              <a:rPr lang="fr-FR" sz="1800" b="1" dirty="0"/>
              <a:t>(</a:t>
            </a:r>
            <a:r>
              <a:rPr lang="fr-FR" sz="1800" dirty="0"/>
              <a:t>Vers une méthodologie de conception de situations d’apprentissage qui permettrait de jouer sur des variables en fonction des difficultés rencontrées par les élèves + élèves en situation de handicap). </a:t>
            </a:r>
            <a:br>
              <a:rPr lang="fr-FR" sz="1800" b="1" dirty="0"/>
            </a:br>
            <a:endParaRPr lang="fr-FR" sz="1800" b="1" dirty="0"/>
          </a:p>
        </p:txBody>
      </p:sp>
      <p:sp>
        <p:nvSpPr>
          <p:cNvPr id="4" name="Espace réservé du contenu 2"/>
          <p:cNvSpPr txBox="1">
            <a:spLocks/>
          </p:cNvSpPr>
          <p:nvPr/>
        </p:nvSpPr>
        <p:spPr>
          <a:xfrm>
            <a:off x="1" y="5926563"/>
            <a:ext cx="11905128" cy="9314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lnSpc>
                <a:spcPct val="100000"/>
              </a:lnSpc>
              <a:spcBef>
                <a:spcPts val="0"/>
              </a:spcBef>
              <a:buFontTx/>
              <a:buNone/>
            </a:pPr>
            <a:r>
              <a:rPr lang="fr-FR" sz="1600" b="1" dirty="0"/>
              <a:t>Membre du groupe:  </a:t>
            </a:r>
          </a:p>
          <a:p>
            <a:pPr marL="0" indent="0" algn="ctr">
              <a:lnSpc>
                <a:spcPct val="100000"/>
              </a:lnSpc>
              <a:spcBef>
                <a:spcPts val="0"/>
              </a:spcBef>
              <a:buFontTx/>
              <a:buNone/>
            </a:pPr>
            <a:r>
              <a:rPr lang="fr-FR" sz="1600" dirty="0"/>
              <a:t>VIRIAMU </a:t>
            </a:r>
            <a:r>
              <a:rPr lang="fr-FR" sz="1600" dirty="0" err="1"/>
              <a:t>Heinarii</a:t>
            </a:r>
            <a:r>
              <a:rPr lang="fr-FR" sz="1600" dirty="0"/>
              <a:t>, MIROT Larissa, MARCONIS Anne, PERROY </a:t>
            </a:r>
            <a:r>
              <a:rPr lang="fr-FR" sz="1600" dirty="0" err="1"/>
              <a:t>Vaitiare</a:t>
            </a:r>
            <a:r>
              <a:rPr lang="fr-FR" sz="1600" dirty="0"/>
              <a:t>, FRION David- Frédéric, INZA Laurent, CHABEAUTY Benjamin, LAILLE Moana. </a:t>
            </a:r>
          </a:p>
        </p:txBody>
      </p:sp>
      <p:pic>
        <p:nvPicPr>
          <p:cNvPr id="5" name="Image 4"/>
          <p:cNvPicPr>
            <a:picLocks noChangeAspect="1"/>
          </p:cNvPicPr>
          <p:nvPr/>
        </p:nvPicPr>
        <p:blipFill rotWithShape="1">
          <a:blip r:embed="rId3">
            <a:extLst>
              <a:ext uri="{28A0092B-C50C-407E-A947-70E740481C1C}">
                <a14:useLocalDpi xmlns:a14="http://schemas.microsoft.com/office/drawing/2010/main" val="0"/>
              </a:ext>
            </a:extLst>
          </a:blip>
          <a:srcRect l="4409" t="28757" r="3002" b="20850"/>
          <a:stretch/>
        </p:blipFill>
        <p:spPr>
          <a:xfrm>
            <a:off x="3206110" y="2885335"/>
            <a:ext cx="6046375" cy="2660406"/>
          </a:xfrm>
          <a:prstGeom prst="rect">
            <a:avLst/>
          </a:prstGeom>
        </p:spPr>
      </p:pic>
    </p:spTree>
    <p:extLst>
      <p:ext uri="{BB962C8B-B14F-4D97-AF65-F5344CB8AC3E}">
        <p14:creationId xmlns:p14="http://schemas.microsoft.com/office/powerpoint/2010/main" val="155189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361BE12-527C-40CE-9452-64F42518857E}"/>
              </a:ext>
            </a:extLst>
          </p:cNvPr>
          <p:cNvSpPr txBox="1"/>
          <p:nvPr/>
        </p:nvSpPr>
        <p:spPr>
          <a:xfrm>
            <a:off x="208375" y="4977209"/>
            <a:ext cx="11815011" cy="584775"/>
          </a:xfrm>
          <a:prstGeom prst="rect">
            <a:avLst/>
          </a:prstGeom>
          <a:noFill/>
          <a:ln w="19050">
            <a:solidFill>
              <a:srgbClr val="0070C0"/>
            </a:solidFill>
          </a:ln>
        </p:spPr>
        <p:txBody>
          <a:bodyPr wrap="square" rtlCol="0">
            <a:spAutoFit/>
          </a:bodyPr>
          <a:lstStyle/>
          <a:p>
            <a:pPr algn="ctr"/>
            <a:r>
              <a:rPr lang="fr-FR" b="1" dirty="0">
                <a:solidFill>
                  <a:srgbClr val="FF0000"/>
                </a:solidFill>
              </a:rPr>
              <a:t>TENSION</a:t>
            </a:r>
            <a:r>
              <a:rPr lang="fr-FR" sz="1400" b="1" dirty="0">
                <a:solidFill>
                  <a:sysClr val="windowText" lastClr="000000"/>
                </a:solidFill>
              </a:rPr>
              <a:t>:</a:t>
            </a:r>
            <a:endParaRPr lang="fr-FR" sz="1400" b="1" dirty="0">
              <a:solidFill>
                <a:srgbClr val="FF0000"/>
              </a:solidFill>
            </a:endParaRPr>
          </a:p>
          <a:p>
            <a:pPr algn="ctr"/>
            <a:r>
              <a:rPr lang="fr-FR" sz="1400" b="1" dirty="0"/>
              <a:t>INCLUSION et GESTION DE L’HETEROGENEITE.</a:t>
            </a:r>
          </a:p>
        </p:txBody>
      </p:sp>
      <p:sp>
        <p:nvSpPr>
          <p:cNvPr id="4" name="ZoneTexte 3">
            <a:extLst>
              <a:ext uri="{FF2B5EF4-FFF2-40B4-BE49-F238E27FC236}">
                <a16:creationId xmlns:a16="http://schemas.microsoft.com/office/drawing/2014/main" id="{30803D00-C6F2-4490-BDB4-C6058C593745}"/>
              </a:ext>
            </a:extLst>
          </p:cNvPr>
          <p:cNvSpPr txBox="1"/>
          <p:nvPr/>
        </p:nvSpPr>
        <p:spPr>
          <a:xfrm>
            <a:off x="3989322" y="321464"/>
            <a:ext cx="3824611" cy="4339650"/>
          </a:xfrm>
          <a:prstGeom prst="rect">
            <a:avLst/>
          </a:prstGeom>
          <a:noFill/>
          <a:ln w="19050">
            <a:solidFill>
              <a:srgbClr val="0070C0"/>
            </a:solidFill>
          </a:ln>
        </p:spPr>
        <p:txBody>
          <a:bodyPr wrap="square" rtlCol="0">
            <a:spAutoFit/>
          </a:bodyPr>
          <a:lstStyle/>
          <a:p>
            <a:pPr algn="ctr"/>
            <a:r>
              <a:rPr lang="fr-FR" b="1" dirty="0"/>
              <a:t>Des connaissances théoriques :</a:t>
            </a:r>
          </a:p>
          <a:p>
            <a:pPr algn="ctr"/>
            <a:endParaRPr lang="fr-FR" sz="1200" b="1"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sz="1200" dirty="0">
              <a:solidFill>
                <a:sysClr val="windowText" lastClr="000000"/>
              </a:solidFill>
            </a:endParaRPr>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p:txBody>
      </p:sp>
      <p:sp>
        <p:nvSpPr>
          <p:cNvPr id="5" name="ZoneTexte 4">
            <a:extLst>
              <a:ext uri="{FF2B5EF4-FFF2-40B4-BE49-F238E27FC236}">
                <a16:creationId xmlns:a16="http://schemas.microsoft.com/office/drawing/2014/main" id="{BDBA37A2-A732-4194-9AC0-20C42A5538D0}"/>
              </a:ext>
            </a:extLst>
          </p:cNvPr>
          <p:cNvSpPr txBox="1"/>
          <p:nvPr/>
        </p:nvSpPr>
        <p:spPr>
          <a:xfrm>
            <a:off x="288379" y="306076"/>
            <a:ext cx="3522417" cy="4370427"/>
          </a:xfrm>
          <a:prstGeom prst="rect">
            <a:avLst/>
          </a:prstGeom>
          <a:noFill/>
          <a:ln w="19050">
            <a:solidFill>
              <a:srgbClr val="0070C0"/>
            </a:solidFill>
          </a:ln>
        </p:spPr>
        <p:txBody>
          <a:bodyPr wrap="square" rtlCol="0">
            <a:spAutoFit/>
          </a:bodyPr>
          <a:lstStyle/>
          <a:p>
            <a:pPr algn="ctr"/>
            <a:r>
              <a:rPr lang="fr-FR" b="1" dirty="0"/>
              <a:t>Des connaissances d’expériences.</a:t>
            </a:r>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a:p>
            <a:pPr algn="ctr"/>
            <a:endParaRPr lang="fr-FR" sz="1000" dirty="0"/>
          </a:p>
        </p:txBody>
      </p:sp>
      <p:sp>
        <p:nvSpPr>
          <p:cNvPr id="6" name="ZoneTexte 5">
            <a:extLst>
              <a:ext uri="{FF2B5EF4-FFF2-40B4-BE49-F238E27FC236}">
                <a16:creationId xmlns:a16="http://schemas.microsoft.com/office/drawing/2014/main" id="{34DB7542-5C56-49C1-AEDA-2CD0481CE47A}"/>
              </a:ext>
            </a:extLst>
          </p:cNvPr>
          <p:cNvSpPr txBox="1"/>
          <p:nvPr/>
        </p:nvSpPr>
        <p:spPr>
          <a:xfrm>
            <a:off x="8022079" y="345100"/>
            <a:ext cx="3905971" cy="4247317"/>
          </a:xfrm>
          <a:prstGeom prst="rect">
            <a:avLst/>
          </a:prstGeom>
          <a:noFill/>
          <a:ln w="19050">
            <a:solidFill>
              <a:srgbClr val="0070C0"/>
            </a:solidFill>
          </a:ln>
        </p:spPr>
        <p:txBody>
          <a:bodyPr wrap="square" rtlCol="0">
            <a:spAutoFit/>
          </a:bodyPr>
          <a:lstStyle/>
          <a:p>
            <a:pPr algn="ctr"/>
            <a:r>
              <a:rPr lang="fr-FR" b="1" dirty="0"/>
              <a:t>Des connaissances philosophiques:</a:t>
            </a:r>
            <a:endParaRPr lang="fr-FR" sz="1200" dirty="0"/>
          </a:p>
          <a:p>
            <a:pPr algn="ctr"/>
            <a:endParaRPr lang="fr-FR" b="1" dirty="0"/>
          </a:p>
          <a:p>
            <a:pPr algn="ctr"/>
            <a:r>
              <a:rPr lang="fr-FR" b="1" dirty="0"/>
              <a:t>« Liberté, égalité, fraternité, laïcité ». </a:t>
            </a:r>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11" name="ZoneTexte 10">
            <a:extLst>
              <a:ext uri="{FF2B5EF4-FFF2-40B4-BE49-F238E27FC236}">
                <a16:creationId xmlns:a16="http://schemas.microsoft.com/office/drawing/2014/main" id="{1D5F8B14-0088-4E34-987C-AD82AE6A9FA8}"/>
              </a:ext>
            </a:extLst>
          </p:cNvPr>
          <p:cNvSpPr txBox="1"/>
          <p:nvPr/>
        </p:nvSpPr>
        <p:spPr>
          <a:xfrm>
            <a:off x="208377" y="5715873"/>
            <a:ext cx="11815011" cy="923330"/>
          </a:xfrm>
          <a:prstGeom prst="rect">
            <a:avLst/>
          </a:prstGeom>
          <a:noFill/>
          <a:ln>
            <a:solidFill>
              <a:srgbClr val="0070C0"/>
            </a:solidFill>
          </a:ln>
        </p:spPr>
        <p:txBody>
          <a:bodyPr wrap="square" rtlCol="0">
            <a:spAutoFit/>
          </a:bodyPr>
          <a:lstStyle/>
          <a:p>
            <a:pPr algn="ctr"/>
            <a:r>
              <a:rPr lang="fr-FR" b="1" dirty="0">
                <a:solidFill>
                  <a:srgbClr val="FF0000"/>
                </a:solidFill>
              </a:rPr>
              <a:t>QUESTION PROFESSIONNELLE</a:t>
            </a:r>
          </a:p>
          <a:p>
            <a:pPr algn="ctr"/>
            <a:r>
              <a:rPr lang="fr-FR" dirty="0"/>
              <a:t>Comment construire une forme de pratique scolaire inclusive permettant à tous les élèves d'apprendre, validée par tous et ne créant pas de discriminations ?</a:t>
            </a:r>
            <a:endParaRPr lang="fr-FR" dirty="0">
              <a:solidFill>
                <a:srgbClr val="FF0000"/>
              </a:solidFill>
            </a:endParaRPr>
          </a:p>
        </p:txBody>
      </p:sp>
      <p:sp>
        <p:nvSpPr>
          <p:cNvPr id="46" name="Flèche : bas 2">
            <a:extLst>
              <a:ext uri="{FF2B5EF4-FFF2-40B4-BE49-F238E27FC236}">
                <a16:creationId xmlns:a16="http://schemas.microsoft.com/office/drawing/2014/main" id="{22DD309E-E3CD-40FB-BE3E-2C9286F9F0F1}"/>
              </a:ext>
            </a:extLst>
          </p:cNvPr>
          <p:cNvSpPr/>
          <p:nvPr/>
        </p:nvSpPr>
        <p:spPr>
          <a:xfrm>
            <a:off x="1922857" y="4588139"/>
            <a:ext cx="351983" cy="3933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1" name="Image 5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1484" y="1508224"/>
            <a:ext cx="2064373" cy="1356751"/>
          </a:xfrm>
          <a:prstGeom prst="rect">
            <a:avLst/>
          </a:prstGeom>
        </p:spPr>
      </p:pic>
      <p:pic>
        <p:nvPicPr>
          <p:cNvPr id="52" name="Image 5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5262" y="1544073"/>
            <a:ext cx="1427095" cy="1240970"/>
          </a:xfrm>
          <a:prstGeom prst="rect">
            <a:avLst/>
          </a:prstGeom>
        </p:spPr>
      </p:pic>
      <p:pic>
        <p:nvPicPr>
          <p:cNvPr id="53" name="Image 5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70420" y="3035514"/>
            <a:ext cx="1830462" cy="1321707"/>
          </a:xfrm>
          <a:prstGeom prst="rect">
            <a:avLst/>
          </a:prstGeom>
        </p:spPr>
      </p:pic>
      <p:pic>
        <p:nvPicPr>
          <p:cNvPr id="54" name="Image 5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00882" y="2792326"/>
            <a:ext cx="1801779" cy="1622626"/>
          </a:xfrm>
          <a:prstGeom prst="rect">
            <a:avLst/>
          </a:prstGeom>
        </p:spPr>
      </p:pic>
      <p:pic>
        <p:nvPicPr>
          <p:cNvPr id="17" name="Image 16"/>
          <p:cNvPicPr>
            <a:picLocks noChangeAspect="1"/>
          </p:cNvPicPr>
          <p:nvPr/>
        </p:nvPicPr>
        <p:blipFill rotWithShape="1">
          <a:blip r:embed="rId7">
            <a:extLst>
              <a:ext uri="{28A0092B-C50C-407E-A947-70E740481C1C}">
                <a14:useLocalDpi xmlns:a14="http://schemas.microsoft.com/office/drawing/2010/main" val="0"/>
              </a:ext>
            </a:extLst>
          </a:blip>
          <a:srcRect l="50222" t="53955" r="3183" b="12415"/>
          <a:stretch/>
        </p:blipFill>
        <p:spPr>
          <a:xfrm>
            <a:off x="4185287" y="630658"/>
            <a:ext cx="3487715" cy="2063895"/>
          </a:xfrm>
          <a:prstGeom prst="rect">
            <a:avLst/>
          </a:prstGeom>
        </p:spPr>
      </p:pic>
      <p:pic>
        <p:nvPicPr>
          <p:cNvPr id="14" name="Imag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1910" y="721498"/>
            <a:ext cx="2992009" cy="1505472"/>
          </a:xfrm>
          <a:prstGeom prst="rect">
            <a:avLst/>
          </a:prstGeom>
        </p:spPr>
      </p:pic>
      <p:pic>
        <p:nvPicPr>
          <p:cNvPr id="15" name="Image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39568" y="2815390"/>
            <a:ext cx="1566578" cy="1472043"/>
          </a:xfrm>
          <a:prstGeom prst="rect">
            <a:avLst/>
          </a:prstGeom>
        </p:spPr>
      </p:pic>
      <p:sp>
        <p:nvSpPr>
          <p:cNvPr id="25" name="Flèche : bas 2">
            <a:extLst>
              <a:ext uri="{FF2B5EF4-FFF2-40B4-BE49-F238E27FC236}">
                <a16:creationId xmlns:a16="http://schemas.microsoft.com/office/drawing/2014/main" id="{22DD309E-E3CD-40FB-BE3E-2C9286F9F0F1}"/>
              </a:ext>
            </a:extLst>
          </p:cNvPr>
          <p:cNvSpPr/>
          <p:nvPr/>
        </p:nvSpPr>
        <p:spPr>
          <a:xfrm>
            <a:off x="1861922" y="2265706"/>
            <a:ext cx="351983" cy="3933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9" name="Image 4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57769" y="2694553"/>
            <a:ext cx="3487715" cy="1849213"/>
          </a:xfrm>
          <a:prstGeom prst="rect">
            <a:avLst/>
          </a:prstGeom>
        </p:spPr>
      </p:pic>
      <p:sp>
        <p:nvSpPr>
          <p:cNvPr id="27" name="Flèche : bas 2">
            <a:extLst>
              <a:ext uri="{FF2B5EF4-FFF2-40B4-BE49-F238E27FC236}">
                <a16:creationId xmlns:a16="http://schemas.microsoft.com/office/drawing/2014/main" id="{22DD309E-E3CD-40FB-BE3E-2C9286F9F0F1}"/>
              </a:ext>
            </a:extLst>
          </p:cNvPr>
          <p:cNvSpPr/>
          <p:nvPr/>
        </p:nvSpPr>
        <p:spPr>
          <a:xfrm>
            <a:off x="5725634" y="4615990"/>
            <a:ext cx="351983" cy="3933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 bas 2">
            <a:extLst>
              <a:ext uri="{FF2B5EF4-FFF2-40B4-BE49-F238E27FC236}">
                <a16:creationId xmlns:a16="http://schemas.microsoft.com/office/drawing/2014/main" id="{22DD309E-E3CD-40FB-BE3E-2C9286F9F0F1}"/>
              </a:ext>
            </a:extLst>
          </p:cNvPr>
          <p:cNvSpPr/>
          <p:nvPr/>
        </p:nvSpPr>
        <p:spPr>
          <a:xfrm>
            <a:off x="9989270" y="4592137"/>
            <a:ext cx="351983" cy="3933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0421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a:extLst>
              <a:ext uri="{FF2B5EF4-FFF2-40B4-BE49-F238E27FC236}">
                <a16:creationId xmlns:a16="http://schemas.microsoft.com/office/drawing/2014/main" id="{6361BE12-527C-40CE-9452-64F42518857E}"/>
              </a:ext>
            </a:extLst>
          </p:cNvPr>
          <p:cNvSpPr txBox="1"/>
          <p:nvPr/>
        </p:nvSpPr>
        <p:spPr>
          <a:xfrm>
            <a:off x="272792" y="174848"/>
            <a:ext cx="11815011" cy="307777"/>
          </a:xfrm>
          <a:prstGeom prst="rect">
            <a:avLst/>
          </a:prstGeom>
          <a:noFill/>
          <a:ln w="19050">
            <a:solidFill>
              <a:srgbClr val="0070C0"/>
            </a:solidFill>
          </a:ln>
        </p:spPr>
        <p:txBody>
          <a:bodyPr wrap="square" rtlCol="0">
            <a:spAutoFit/>
          </a:bodyPr>
          <a:lstStyle/>
          <a:p>
            <a:pPr algn="ctr"/>
            <a:r>
              <a:rPr lang="fr-FR" sz="1400" b="1" dirty="0">
                <a:solidFill>
                  <a:sysClr val="windowText" lastClr="000000"/>
                </a:solidFill>
              </a:rPr>
              <a:t>Forme de pratique </a:t>
            </a:r>
            <a:r>
              <a:rPr lang="fr-FR" sz="1400" b="1">
                <a:solidFill>
                  <a:sysClr val="windowText" lastClr="000000"/>
                </a:solidFill>
              </a:rPr>
              <a:t>scolaire inclusive en Volley-ball</a:t>
            </a:r>
            <a:endParaRPr lang="fr-FR" sz="1400" b="1" dirty="0">
              <a:solidFill>
                <a:srgbClr val="FF0000"/>
              </a:solidFill>
            </a:endParaRPr>
          </a:p>
        </p:txBody>
      </p:sp>
      <p:sp>
        <p:nvSpPr>
          <p:cNvPr id="92" name="ZoneTexte 91"/>
          <p:cNvSpPr txBox="1"/>
          <p:nvPr/>
        </p:nvSpPr>
        <p:spPr>
          <a:xfrm>
            <a:off x="11136839" y="4838382"/>
            <a:ext cx="458168" cy="246221"/>
          </a:xfrm>
          <a:prstGeom prst="rect">
            <a:avLst/>
          </a:prstGeom>
          <a:noFill/>
        </p:spPr>
        <p:txBody>
          <a:bodyPr wrap="square" rtlCol="0">
            <a:spAutoFit/>
          </a:bodyPr>
          <a:lstStyle/>
          <a:p>
            <a:r>
              <a:rPr lang="fr-FR" sz="1000" dirty="0"/>
              <a:t>R</a:t>
            </a:r>
          </a:p>
        </p:txBody>
      </p:sp>
      <p:sp>
        <p:nvSpPr>
          <p:cNvPr id="108" name="ZoneTexte 107"/>
          <p:cNvSpPr txBox="1"/>
          <p:nvPr/>
        </p:nvSpPr>
        <p:spPr>
          <a:xfrm>
            <a:off x="9612392" y="5283675"/>
            <a:ext cx="948444" cy="246221"/>
          </a:xfrm>
          <a:prstGeom prst="rect">
            <a:avLst/>
          </a:prstGeom>
          <a:noFill/>
        </p:spPr>
        <p:txBody>
          <a:bodyPr wrap="square" rtlCol="0">
            <a:spAutoFit/>
          </a:bodyPr>
          <a:lstStyle/>
          <a:p>
            <a:r>
              <a:rPr lang="fr-FR" sz="1000" dirty="0"/>
              <a:t>Renvoi simple</a:t>
            </a:r>
          </a:p>
        </p:txBody>
      </p:sp>
      <p:sp>
        <p:nvSpPr>
          <p:cNvPr id="109" name="ZoneTexte 108"/>
          <p:cNvSpPr txBox="1"/>
          <p:nvPr/>
        </p:nvSpPr>
        <p:spPr>
          <a:xfrm>
            <a:off x="9255877" y="5668541"/>
            <a:ext cx="1973143" cy="246221"/>
          </a:xfrm>
          <a:prstGeom prst="rect">
            <a:avLst/>
          </a:prstGeom>
          <a:noFill/>
        </p:spPr>
        <p:txBody>
          <a:bodyPr wrap="square" rtlCol="0">
            <a:spAutoFit/>
          </a:bodyPr>
          <a:lstStyle/>
          <a:p>
            <a:r>
              <a:rPr lang="fr-FR" sz="1000" dirty="0"/>
              <a:t>Renvoi gagnant (</a:t>
            </a:r>
            <a:r>
              <a:rPr lang="fr-FR" sz="1000"/>
              <a:t>faute adverse)</a:t>
            </a:r>
            <a:endParaRPr lang="fr-FR" sz="1000" dirty="0"/>
          </a:p>
        </p:txBody>
      </p:sp>
      <p:sp>
        <p:nvSpPr>
          <p:cNvPr id="110" name="ZoneTexte 109"/>
          <p:cNvSpPr txBox="1"/>
          <p:nvPr/>
        </p:nvSpPr>
        <p:spPr>
          <a:xfrm>
            <a:off x="9625886" y="4829518"/>
            <a:ext cx="986179" cy="246221"/>
          </a:xfrm>
          <a:prstGeom prst="rect">
            <a:avLst/>
          </a:prstGeom>
          <a:noFill/>
        </p:spPr>
        <p:txBody>
          <a:bodyPr wrap="square" rtlCol="0">
            <a:spAutoFit/>
          </a:bodyPr>
          <a:lstStyle/>
          <a:p>
            <a:r>
              <a:rPr lang="fr-FR" sz="1000" dirty="0"/>
              <a:t>Renvoi raté</a:t>
            </a:r>
          </a:p>
        </p:txBody>
      </p:sp>
      <p:grpSp>
        <p:nvGrpSpPr>
          <p:cNvPr id="133" name="Grouper 132"/>
          <p:cNvGrpSpPr/>
          <p:nvPr/>
        </p:nvGrpSpPr>
        <p:grpSpPr>
          <a:xfrm>
            <a:off x="11156132" y="5614332"/>
            <a:ext cx="166121" cy="273397"/>
            <a:chOff x="1527705" y="6038331"/>
            <a:chExt cx="540655" cy="448980"/>
          </a:xfrm>
        </p:grpSpPr>
        <p:sp>
          <p:nvSpPr>
            <p:cNvPr id="134" name="ZoneTexte 133"/>
            <p:cNvSpPr txBox="1"/>
            <p:nvPr/>
          </p:nvSpPr>
          <p:spPr>
            <a:xfrm flipH="1">
              <a:off x="1527705" y="6038331"/>
              <a:ext cx="540655" cy="315430"/>
            </a:xfrm>
            <a:prstGeom prst="rect">
              <a:avLst/>
            </a:prstGeom>
            <a:noFill/>
          </p:spPr>
          <p:txBody>
            <a:bodyPr wrap="square" rtlCol="0">
              <a:spAutoFit/>
            </a:bodyPr>
            <a:lstStyle/>
            <a:p>
              <a:pPr algn="ctr"/>
              <a:r>
                <a:rPr lang="fr-FR" sz="1000" dirty="0"/>
                <a:t>R</a:t>
              </a:r>
            </a:p>
          </p:txBody>
        </p:sp>
        <p:sp>
          <p:nvSpPr>
            <p:cNvPr id="135" name="Ellipse 134"/>
            <p:cNvSpPr/>
            <p:nvPr/>
          </p:nvSpPr>
          <p:spPr>
            <a:xfrm flipH="1">
              <a:off x="1548207" y="6046731"/>
              <a:ext cx="494322" cy="4405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93" name="ZoneTexte 192"/>
          <p:cNvSpPr txBox="1"/>
          <p:nvPr/>
        </p:nvSpPr>
        <p:spPr>
          <a:xfrm>
            <a:off x="11120214" y="5194143"/>
            <a:ext cx="458168" cy="246221"/>
          </a:xfrm>
          <a:prstGeom prst="rect">
            <a:avLst/>
          </a:prstGeom>
          <a:noFill/>
        </p:spPr>
        <p:txBody>
          <a:bodyPr wrap="square" rtlCol="0">
            <a:spAutoFit/>
          </a:bodyPr>
          <a:lstStyle/>
          <a:p>
            <a:r>
              <a:rPr lang="fr-FR" sz="1000" dirty="0"/>
              <a:t>R</a:t>
            </a:r>
          </a:p>
        </p:txBody>
      </p:sp>
      <p:cxnSp>
        <p:nvCxnSpPr>
          <p:cNvPr id="196" name="Connecteur droit 195"/>
          <p:cNvCxnSpPr/>
          <p:nvPr/>
        </p:nvCxnSpPr>
        <p:spPr>
          <a:xfrm>
            <a:off x="11120214" y="4846205"/>
            <a:ext cx="237958" cy="1987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74" name="Grouper 273"/>
          <p:cNvGrpSpPr/>
          <p:nvPr/>
        </p:nvGrpSpPr>
        <p:grpSpPr>
          <a:xfrm>
            <a:off x="-101949" y="614202"/>
            <a:ext cx="4100507" cy="3568599"/>
            <a:chOff x="-101949" y="614202"/>
            <a:chExt cx="4100507" cy="3568599"/>
          </a:xfrm>
        </p:grpSpPr>
        <p:pic>
          <p:nvPicPr>
            <p:cNvPr id="2" name="Image 1"/>
            <p:cNvPicPr>
              <a:picLocks noChangeAspect="1"/>
            </p:cNvPicPr>
            <p:nvPr/>
          </p:nvPicPr>
          <p:blipFill rotWithShape="1">
            <a:blip r:embed="rId3">
              <a:extLst>
                <a:ext uri="{28A0092B-C50C-407E-A947-70E740481C1C}">
                  <a14:useLocalDpi xmlns:a14="http://schemas.microsoft.com/office/drawing/2010/main" val="0"/>
                </a:ext>
              </a:extLst>
            </a:blip>
            <a:srcRect l="9052" t="17566" r="8593" b="24433"/>
            <a:stretch/>
          </p:blipFill>
          <p:spPr>
            <a:xfrm rot="5400000">
              <a:off x="360672" y="942784"/>
              <a:ext cx="3568599" cy="2911436"/>
            </a:xfrm>
            <a:prstGeom prst="rect">
              <a:avLst/>
            </a:prstGeom>
          </p:spPr>
        </p:pic>
        <p:pic>
          <p:nvPicPr>
            <p:cNvPr id="18" name="Imag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527983" y="792487"/>
              <a:ext cx="1344534" cy="1647503"/>
            </a:xfrm>
            <a:prstGeom prst="rect">
              <a:avLst/>
            </a:prstGeom>
          </p:spPr>
        </p:pic>
        <p:pic>
          <p:nvPicPr>
            <p:cNvPr id="22" name="Image 21"/>
            <p:cNvPicPr>
              <a:picLocks noChangeAspect="1"/>
            </p:cNvPicPr>
            <p:nvPr/>
          </p:nvPicPr>
          <p:blipFill>
            <a:blip r:embed="rId5"/>
            <a:stretch>
              <a:fillRect/>
            </a:stretch>
          </p:blipFill>
          <p:spPr>
            <a:xfrm>
              <a:off x="3317197" y="2977953"/>
              <a:ext cx="681361" cy="415306"/>
            </a:xfrm>
            <a:prstGeom prst="rect">
              <a:avLst/>
            </a:prstGeom>
          </p:spPr>
        </p:pic>
        <p:pic>
          <p:nvPicPr>
            <p:cNvPr id="23" name="Image 22"/>
            <p:cNvPicPr>
              <a:picLocks noChangeAspect="1"/>
            </p:cNvPicPr>
            <p:nvPr/>
          </p:nvPicPr>
          <p:blipFill>
            <a:blip r:embed="rId5"/>
            <a:stretch>
              <a:fillRect/>
            </a:stretch>
          </p:blipFill>
          <p:spPr>
            <a:xfrm>
              <a:off x="314819" y="1331026"/>
              <a:ext cx="681361" cy="415306"/>
            </a:xfrm>
            <a:prstGeom prst="rect">
              <a:avLst/>
            </a:prstGeom>
          </p:spPr>
        </p:pic>
        <p:sp>
          <p:nvSpPr>
            <p:cNvPr id="6" name="ZoneTexte 5"/>
            <p:cNvSpPr txBox="1"/>
            <p:nvPr/>
          </p:nvSpPr>
          <p:spPr>
            <a:xfrm>
              <a:off x="-101949" y="2109544"/>
              <a:ext cx="901759" cy="461665"/>
            </a:xfrm>
            <a:prstGeom prst="rect">
              <a:avLst/>
            </a:prstGeom>
            <a:noFill/>
          </p:spPr>
          <p:txBody>
            <a:bodyPr wrap="square" rtlCol="0">
              <a:spAutoFit/>
            </a:bodyPr>
            <a:lstStyle/>
            <a:p>
              <a:pPr algn="ctr"/>
              <a:r>
                <a:rPr lang="fr-FR" sz="1200" b="1" dirty="0"/>
                <a:t>Arbitrage</a:t>
              </a:r>
            </a:p>
            <a:p>
              <a:pPr algn="ctr"/>
              <a:r>
                <a:rPr lang="fr-FR" sz="1200" b="1" dirty="0"/>
                <a:t>EQUIPE C </a:t>
              </a:r>
            </a:p>
          </p:txBody>
        </p:sp>
        <p:pic>
          <p:nvPicPr>
            <p:cNvPr id="44" name="Image 4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1527983" y="2322199"/>
              <a:ext cx="1344534" cy="1647503"/>
            </a:xfrm>
            <a:prstGeom prst="rect">
              <a:avLst/>
            </a:prstGeom>
          </p:spPr>
        </p:pic>
      </p:grpSp>
      <p:grpSp>
        <p:nvGrpSpPr>
          <p:cNvPr id="273" name="Grouper 272"/>
          <p:cNvGrpSpPr/>
          <p:nvPr/>
        </p:nvGrpSpPr>
        <p:grpSpPr>
          <a:xfrm>
            <a:off x="-101949" y="4273475"/>
            <a:ext cx="4152977" cy="2586801"/>
            <a:chOff x="143505" y="4273475"/>
            <a:chExt cx="4147803" cy="2586801"/>
          </a:xfrm>
        </p:grpSpPr>
        <p:grpSp>
          <p:nvGrpSpPr>
            <p:cNvPr id="178" name="Grouper 177"/>
            <p:cNvGrpSpPr/>
            <p:nvPr/>
          </p:nvGrpSpPr>
          <p:grpSpPr>
            <a:xfrm>
              <a:off x="280699" y="4273475"/>
              <a:ext cx="4010609" cy="1336656"/>
              <a:chOff x="111431" y="4182802"/>
              <a:chExt cx="4029802" cy="1651769"/>
            </a:xfrm>
          </p:grpSpPr>
          <p:pic>
            <p:nvPicPr>
              <p:cNvPr id="49" name="Image 4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98754" y="4253087"/>
                <a:ext cx="1042479" cy="780853"/>
              </a:xfrm>
              <a:prstGeom prst="rect">
                <a:avLst/>
              </a:prstGeom>
            </p:spPr>
          </p:pic>
          <p:pic>
            <p:nvPicPr>
              <p:cNvPr id="50" name="Image 4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0250" y="4273474"/>
                <a:ext cx="995002" cy="745291"/>
              </a:xfrm>
              <a:prstGeom prst="rect">
                <a:avLst/>
              </a:prstGeom>
            </p:spPr>
          </p:pic>
          <p:pic>
            <p:nvPicPr>
              <p:cNvPr id="51" name="Image 50"/>
              <p:cNvPicPr>
                <a:picLocks noChangeAspect="1"/>
              </p:cNvPicPr>
              <p:nvPr/>
            </p:nvPicPr>
            <p:blipFill rotWithShape="1">
              <a:blip r:embed="rId8">
                <a:extLst>
                  <a:ext uri="{28A0092B-C50C-407E-A947-70E740481C1C}">
                    <a14:useLocalDpi xmlns:a14="http://schemas.microsoft.com/office/drawing/2010/main" val="0"/>
                  </a:ext>
                </a:extLst>
              </a:blip>
              <a:srcRect l="29472" r="28983"/>
              <a:stretch/>
            </p:blipFill>
            <p:spPr>
              <a:xfrm>
                <a:off x="243706" y="4182802"/>
                <a:ext cx="815830" cy="967166"/>
              </a:xfrm>
              <a:prstGeom prst="rect">
                <a:avLst/>
              </a:prstGeom>
            </p:spPr>
          </p:pic>
          <p:pic>
            <p:nvPicPr>
              <p:cNvPr id="52" name="Image 5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65600" y="4310112"/>
                <a:ext cx="995002" cy="745291"/>
              </a:xfrm>
              <a:prstGeom prst="rect">
                <a:avLst/>
              </a:prstGeom>
            </p:spPr>
          </p:pic>
          <p:sp>
            <p:nvSpPr>
              <p:cNvPr id="53" name="ZoneTexte 52"/>
              <p:cNvSpPr txBox="1"/>
              <p:nvPr/>
            </p:nvSpPr>
            <p:spPr>
              <a:xfrm>
                <a:off x="111431" y="5152103"/>
                <a:ext cx="1096717" cy="553998"/>
              </a:xfrm>
              <a:prstGeom prst="rect">
                <a:avLst/>
              </a:prstGeom>
              <a:noFill/>
            </p:spPr>
            <p:txBody>
              <a:bodyPr wrap="square" rtlCol="0">
                <a:spAutoFit/>
              </a:bodyPr>
              <a:lstStyle/>
              <a:p>
                <a:pPr algn="ctr"/>
                <a:r>
                  <a:rPr lang="fr-FR" sz="1000" dirty="0"/>
                  <a:t>N1: passe à 10 doigts à l’intérieur</a:t>
                </a:r>
              </a:p>
            </p:txBody>
          </p:sp>
          <p:sp>
            <p:nvSpPr>
              <p:cNvPr id="54" name="ZoneTexte 53"/>
              <p:cNvSpPr txBox="1"/>
              <p:nvPr/>
            </p:nvSpPr>
            <p:spPr>
              <a:xfrm>
                <a:off x="1243127" y="5077866"/>
                <a:ext cx="733883" cy="707886"/>
              </a:xfrm>
              <a:prstGeom prst="rect">
                <a:avLst/>
              </a:prstGeom>
              <a:noFill/>
            </p:spPr>
            <p:txBody>
              <a:bodyPr wrap="square" rtlCol="0">
                <a:spAutoFit/>
              </a:bodyPr>
              <a:lstStyle/>
              <a:p>
                <a:pPr algn="ctr"/>
                <a:r>
                  <a:rPr lang="fr-FR" sz="1000" dirty="0"/>
                  <a:t>N2: Service cuillère à l’intérieur</a:t>
                </a:r>
              </a:p>
            </p:txBody>
          </p:sp>
          <p:sp>
            <p:nvSpPr>
              <p:cNvPr id="55" name="ZoneTexte 54"/>
              <p:cNvSpPr txBox="1"/>
              <p:nvPr/>
            </p:nvSpPr>
            <p:spPr>
              <a:xfrm>
                <a:off x="2181974" y="5064429"/>
                <a:ext cx="816583" cy="707886"/>
              </a:xfrm>
              <a:prstGeom prst="rect">
                <a:avLst/>
              </a:prstGeom>
              <a:noFill/>
            </p:spPr>
            <p:txBody>
              <a:bodyPr wrap="square" rtlCol="0">
                <a:spAutoFit/>
              </a:bodyPr>
              <a:lstStyle/>
              <a:p>
                <a:pPr algn="ctr"/>
                <a:r>
                  <a:rPr lang="fr-FR" sz="1000"/>
                  <a:t>N3: </a:t>
                </a:r>
                <a:r>
                  <a:rPr lang="fr-FR" sz="1000" dirty="0"/>
                  <a:t>Service cuillère derrière la ligne</a:t>
                </a:r>
              </a:p>
            </p:txBody>
          </p:sp>
          <p:sp>
            <p:nvSpPr>
              <p:cNvPr id="56" name="ZoneTexte 55"/>
              <p:cNvSpPr txBox="1"/>
              <p:nvPr/>
            </p:nvSpPr>
            <p:spPr>
              <a:xfrm>
                <a:off x="3094571" y="5149969"/>
                <a:ext cx="842022" cy="684602"/>
              </a:xfrm>
              <a:prstGeom prst="rect">
                <a:avLst/>
              </a:prstGeom>
              <a:noFill/>
            </p:spPr>
            <p:txBody>
              <a:bodyPr wrap="square" rtlCol="0">
                <a:spAutoFit/>
              </a:bodyPr>
              <a:lstStyle/>
              <a:p>
                <a:pPr algn="ctr"/>
                <a:r>
                  <a:rPr lang="fr-FR" sz="1000" dirty="0"/>
                  <a:t>Service Tennis interdit</a:t>
                </a:r>
              </a:p>
            </p:txBody>
          </p:sp>
          <p:cxnSp>
            <p:nvCxnSpPr>
              <p:cNvPr id="58" name="Connecteur droit 57"/>
              <p:cNvCxnSpPr/>
              <p:nvPr/>
            </p:nvCxnSpPr>
            <p:spPr>
              <a:xfrm>
                <a:off x="3317197" y="4537904"/>
                <a:ext cx="428975" cy="446153"/>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59" name="Connecteur droit 58"/>
              <p:cNvCxnSpPr/>
              <p:nvPr/>
            </p:nvCxnSpPr>
            <p:spPr>
              <a:xfrm flipH="1">
                <a:off x="3295295" y="4531224"/>
                <a:ext cx="441651" cy="45951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grpSp>
        <p:pic>
          <p:nvPicPr>
            <p:cNvPr id="267" name="Image 266"/>
            <p:cNvPicPr>
              <a:picLocks noChangeAspect="1"/>
            </p:cNvPicPr>
            <p:nvPr/>
          </p:nvPicPr>
          <p:blipFill rotWithShape="1">
            <a:blip r:embed="rId9">
              <a:extLst>
                <a:ext uri="{28A0092B-C50C-407E-A947-70E740481C1C}">
                  <a14:useLocalDpi xmlns:a14="http://schemas.microsoft.com/office/drawing/2010/main" val="0"/>
                </a:ext>
              </a:extLst>
            </a:blip>
            <a:srcRect l="30985" t="10580" r="44211" b="14178"/>
            <a:stretch/>
          </p:blipFill>
          <p:spPr>
            <a:xfrm>
              <a:off x="493849" y="5637711"/>
              <a:ext cx="611921" cy="762524"/>
            </a:xfrm>
            <a:prstGeom prst="rect">
              <a:avLst/>
            </a:prstGeom>
          </p:spPr>
        </p:pic>
        <p:sp>
          <p:nvSpPr>
            <p:cNvPr id="268" name="ZoneTexte 267"/>
            <p:cNvSpPr txBox="1"/>
            <p:nvPr/>
          </p:nvSpPr>
          <p:spPr>
            <a:xfrm>
              <a:off x="143505" y="6306278"/>
              <a:ext cx="1360441" cy="553998"/>
            </a:xfrm>
            <a:prstGeom prst="rect">
              <a:avLst/>
            </a:prstGeom>
            <a:noFill/>
          </p:spPr>
          <p:txBody>
            <a:bodyPr wrap="square" rtlCol="0">
              <a:spAutoFit/>
            </a:bodyPr>
            <a:lstStyle/>
            <a:p>
              <a:pPr algn="ctr"/>
              <a:r>
                <a:rPr lang="fr-FR" sz="1000" dirty="0"/>
                <a:t>N1: Blocage en dessous de la ligne des épaules</a:t>
              </a:r>
            </a:p>
          </p:txBody>
        </p:sp>
        <p:pic>
          <p:nvPicPr>
            <p:cNvPr id="269" name="Image 268"/>
            <p:cNvPicPr>
              <a:picLocks noChangeAspect="1"/>
            </p:cNvPicPr>
            <p:nvPr/>
          </p:nvPicPr>
          <p:blipFill rotWithShape="1">
            <a:blip r:embed="rId10">
              <a:extLst>
                <a:ext uri="{28A0092B-C50C-407E-A947-70E740481C1C}">
                  <a14:useLocalDpi xmlns:a14="http://schemas.microsoft.com/office/drawing/2010/main" val="0"/>
                </a:ext>
              </a:extLst>
            </a:blip>
            <a:srcRect l="25943" t="8435" r="25784" b="12247"/>
            <a:stretch/>
          </p:blipFill>
          <p:spPr>
            <a:xfrm>
              <a:off x="2013957" y="5505507"/>
              <a:ext cx="500678" cy="724433"/>
            </a:xfrm>
            <a:prstGeom prst="rect">
              <a:avLst/>
            </a:prstGeom>
          </p:spPr>
        </p:pic>
        <p:sp>
          <p:nvSpPr>
            <p:cNvPr id="270" name="ZoneTexte 269"/>
            <p:cNvSpPr txBox="1"/>
            <p:nvPr/>
          </p:nvSpPr>
          <p:spPr>
            <a:xfrm>
              <a:off x="1854290" y="6282461"/>
              <a:ext cx="873285" cy="553998"/>
            </a:xfrm>
            <a:prstGeom prst="rect">
              <a:avLst/>
            </a:prstGeom>
            <a:noFill/>
          </p:spPr>
          <p:txBody>
            <a:bodyPr wrap="square" rtlCol="0">
              <a:spAutoFit/>
            </a:bodyPr>
            <a:lstStyle/>
            <a:p>
              <a:pPr algn="ctr"/>
              <a:r>
                <a:rPr lang="fr-FR" sz="1000" dirty="0"/>
                <a:t>N2: Blocage au dessus de la tête</a:t>
              </a:r>
            </a:p>
          </p:txBody>
        </p:sp>
        <p:pic>
          <p:nvPicPr>
            <p:cNvPr id="271" name="Image 270"/>
            <p:cNvPicPr>
              <a:picLocks noChangeAspect="1"/>
            </p:cNvPicPr>
            <p:nvPr/>
          </p:nvPicPr>
          <p:blipFill rotWithShape="1">
            <a:blip r:embed="rId8">
              <a:extLst>
                <a:ext uri="{28A0092B-C50C-407E-A947-70E740481C1C}">
                  <a14:useLocalDpi xmlns:a14="http://schemas.microsoft.com/office/drawing/2010/main" val="0"/>
                </a:ext>
              </a:extLst>
            </a:blip>
            <a:srcRect l="29472" r="28983"/>
            <a:stretch/>
          </p:blipFill>
          <p:spPr>
            <a:xfrm>
              <a:off x="3297546" y="5566569"/>
              <a:ext cx="811944" cy="782657"/>
            </a:xfrm>
            <a:prstGeom prst="rect">
              <a:avLst/>
            </a:prstGeom>
          </p:spPr>
        </p:pic>
        <p:sp>
          <p:nvSpPr>
            <p:cNvPr id="272" name="ZoneTexte 271"/>
            <p:cNvSpPr txBox="1"/>
            <p:nvPr/>
          </p:nvSpPr>
          <p:spPr>
            <a:xfrm>
              <a:off x="2938352" y="6332372"/>
              <a:ext cx="1207999" cy="400110"/>
            </a:xfrm>
            <a:prstGeom prst="rect">
              <a:avLst/>
            </a:prstGeom>
            <a:noFill/>
          </p:spPr>
          <p:txBody>
            <a:bodyPr wrap="square" rtlCol="0">
              <a:spAutoFit/>
            </a:bodyPr>
            <a:lstStyle/>
            <a:p>
              <a:pPr algn="ctr"/>
              <a:r>
                <a:rPr lang="fr-FR" sz="1000" dirty="0"/>
                <a:t>N3: passe à 10 doigts </a:t>
              </a:r>
              <a:r>
                <a:rPr lang="fr-FR" sz="1000"/>
                <a:t>sans blocage</a:t>
              </a:r>
              <a:endParaRPr lang="fr-FR" sz="1000" dirty="0"/>
            </a:p>
          </p:txBody>
        </p:sp>
      </p:grpSp>
      <p:pic>
        <p:nvPicPr>
          <p:cNvPr id="8" name="Image 7"/>
          <p:cNvPicPr>
            <a:picLocks noChangeAspect="1"/>
          </p:cNvPicPr>
          <p:nvPr/>
        </p:nvPicPr>
        <p:blipFill>
          <a:blip r:embed="rId11"/>
          <a:stretch>
            <a:fillRect/>
          </a:stretch>
        </p:blipFill>
        <p:spPr>
          <a:xfrm>
            <a:off x="4116930" y="4555428"/>
            <a:ext cx="5087715" cy="1811878"/>
          </a:xfrm>
          <a:prstGeom prst="rect">
            <a:avLst/>
          </a:prstGeom>
        </p:spPr>
      </p:pic>
      <p:pic>
        <p:nvPicPr>
          <p:cNvPr id="10" name="Image 9"/>
          <p:cNvPicPr>
            <a:picLocks noChangeAspect="1"/>
          </p:cNvPicPr>
          <p:nvPr/>
        </p:nvPicPr>
        <p:blipFill>
          <a:blip r:embed="rId12"/>
          <a:stretch>
            <a:fillRect/>
          </a:stretch>
        </p:blipFill>
        <p:spPr>
          <a:xfrm>
            <a:off x="4106823" y="551555"/>
            <a:ext cx="7946460" cy="3812187"/>
          </a:xfrm>
          <a:prstGeom prst="rect">
            <a:avLst/>
          </a:prstGeom>
        </p:spPr>
      </p:pic>
      <p:sp>
        <p:nvSpPr>
          <p:cNvPr id="104" name="ZoneTexte 103"/>
          <p:cNvSpPr txBox="1"/>
          <p:nvPr/>
        </p:nvSpPr>
        <p:spPr>
          <a:xfrm>
            <a:off x="11156132" y="6182630"/>
            <a:ext cx="458168" cy="246221"/>
          </a:xfrm>
          <a:prstGeom prst="rect">
            <a:avLst/>
          </a:prstGeom>
          <a:noFill/>
        </p:spPr>
        <p:txBody>
          <a:bodyPr wrap="square" rtlCol="0">
            <a:spAutoFit/>
          </a:bodyPr>
          <a:lstStyle/>
          <a:p>
            <a:r>
              <a:rPr lang="fr-FR" sz="1000" dirty="0"/>
              <a:t>R</a:t>
            </a:r>
          </a:p>
        </p:txBody>
      </p:sp>
      <p:sp>
        <p:nvSpPr>
          <p:cNvPr id="11" name="Rectangle 10"/>
          <p:cNvSpPr/>
          <p:nvPr/>
        </p:nvSpPr>
        <p:spPr>
          <a:xfrm>
            <a:off x="11161797" y="6130315"/>
            <a:ext cx="196375" cy="2462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ZoneTexte 105"/>
          <p:cNvSpPr txBox="1"/>
          <p:nvPr/>
        </p:nvSpPr>
        <p:spPr>
          <a:xfrm>
            <a:off x="9255877" y="6135390"/>
            <a:ext cx="1973143" cy="246221"/>
          </a:xfrm>
          <a:prstGeom prst="rect">
            <a:avLst/>
          </a:prstGeom>
          <a:noFill/>
        </p:spPr>
        <p:txBody>
          <a:bodyPr wrap="square" rtlCol="0">
            <a:spAutoFit/>
          </a:bodyPr>
          <a:lstStyle/>
          <a:p>
            <a:r>
              <a:rPr lang="fr-FR" sz="1000" dirty="0"/>
              <a:t>Renvoi gagnant (espace libre)</a:t>
            </a:r>
          </a:p>
        </p:txBody>
      </p:sp>
    </p:spTree>
    <p:extLst>
      <p:ext uri="{BB962C8B-B14F-4D97-AF65-F5344CB8AC3E}">
        <p14:creationId xmlns:p14="http://schemas.microsoft.com/office/powerpoint/2010/main" val="1645225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361BE12-527C-40CE-9452-64F42518857E}"/>
              </a:ext>
            </a:extLst>
          </p:cNvPr>
          <p:cNvSpPr txBox="1"/>
          <p:nvPr/>
        </p:nvSpPr>
        <p:spPr>
          <a:xfrm>
            <a:off x="291500" y="300759"/>
            <a:ext cx="11815011" cy="307777"/>
          </a:xfrm>
          <a:prstGeom prst="rect">
            <a:avLst/>
          </a:prstGeom>
          <a:noFill/>
          <a:ln w="19050">
            <a:solidFill>
              <a:srgbClr val="0070C0"/>
            </a:solidFill>
          </a:ln>
        </p:spPr>
        <p:txBody>
          <a:bodyPr wrap="square" rtlCol="0">
            <a:spAutoFit/>
          </a:bodyPr>
          <a:lstStyle/>
          <a:p>
            <a:pPr algn="ctr"/>
            <a:r>
              <a:rPr lang="fr-FR" sz="1400" b="1" dirty="0">
                <a:solidFill>
                  <a:sysClr val="windowText" lastClr="000000"/>
                </a:solidFill>
              </a:rPr>
              <a:t>Le rôle du professeur est essentiel pour rendre la situation inclusive car la SA en elle-même ne suffit pas</a:t>
            </a:r>
            <a:endParaRPr lang="fr-FR" sz="1400"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5187853" y="3228541"/>
            <a:ext cx="2385520" cy="2923058"/>
          </a:xfrm>
          <a:prstGeom prst="rect">
            <a:avLst/>
          </a:prstGeom>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1137" y="827659"/>
            <a:ext cx="1655736" cy="1770188"/>
          </a:xfrm>
          <a:prstGeom prst="rect">
            <a:avLst/>
          </a:prstGeom>
        </p:spPr>
      </p:pic>
      <p:sp>
        <p:nvSpPr>
          <p:cNvPr id="7" name="Ellipse 6">
            <a:extLst>
              <a:ext uri="{FF2B5EF4-FFF2-40B4-BE49-F238E27FC236}">
                <a16:creationId xmlns:a16="http://schemas.microsoft.com/office/drawing/2014/main" id="{577DA0E3-5A4F-4D4D-9423-2DF440E5FC55}"/>
              </a:ext>
            </a:extLst>
          </p:cNvPr>
          <p:cNvSpPr/>
          <p:nvPr/>
        </p:nvSpPr>
        <p:spPr>
          <a:xfrm>
            <a:off x="629664" y="1180983"/>
            <a:ext cx="2097624" cy="1243713"/>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3165A52F-5E38-4258-879F-1032BD39355B}"/>
              </a:ext>
            </a:extLst>
          </p:cNvPr>
          <p:cNvSpPr txBox="1"/>
          <p:nvPr/>
        </p:nvSpPr>
        <p:spPr>
          <a:xfrm>
            <a:off x="4683267" y="2743779"/>
            <a:ext cx="3326014" cy="461665"/>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prstClr val="black"/>
                </a:solidFill>
                <a:effectLst/>
                <a:uLnTx/>
                <a:uFillTx/>
                <a:latin typeface="Calibri" panose="020F0502020204030204"/>
                <a:ea typeface="+mn-ea"/>
                <a:cs typeface="+mn-cs"/>
              </a:rPr>
              <a:t>La Méthode C.A.M.E.T.I</a:t>
            </a:r>
          </a:p>
        </p:txBody>
      </p:sp>
      <p:sp>
        <p:nvSpPr>
          <p:cNvPr id="9" name="ZoneTexte 8">
            <a:extLst>
              <a:ext uri="{FF2B5EF4-FFF2-40B4-BE49-F238E27FC236}">
                <a16:creationId xmlns:a16="http://schemas.microsoft.com/office/drawing/2014/main" id="{3165A52F-5E38-4258-879F-1032BD39355B}"/>
              </a:ext>
            </a:extLst>
          </p:cNvPr>
          <p:cNvSpPr txBox="1"/>
          <p:nvPr/>
        </p:nvSpPr>
        <p:spPr>
          <a:xfrm>
            <a:off x="791442" y="1507438"/>
            <a:ext cx="1802577" cy="646331"/>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l’organisation Corporelle:</a:t>
            </a:r>
          </a:p>
          <a:p>
            <a:pPr lvl="0" algn="ctr" defTabSz="685800">
              <a:defRPr/>
            </a:pPr>
            <a:r>
              <a:rPr lang="fr-FR" sz="1200" dirty="0">
                <a:solidFill>
                  <a:prstClr val="black"/>
                </a:solidFill>
              </a:rPr>
              <a:t>Manipulation du ballon</a:t>
            </a:r>
            <a:endPar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Ellipse 9">
            <a:extLst>
              <a:ext uri="{FF2B5EF4-FFF2-40B4-BE49-F238E27FC236}">
                <a16:creationId xmlns:a16="http://schemas.microsoft.com/office/drawing/2014/main" id="{577DA0E3-5A4F-4D4D-9423-2DF440E5FC55}"/>
              </a:ext>
            </a:extLst>
          </p:cNvPr>
          <p:cNvSpPr/>
          <p:nvPr/>
        </p:nvSpPr>
        <p:spPr>
          <a:xfrm>
            <a:off x="610239" y="2877675"/>
            <a:ext cx="2201779" cy="127260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3165A52F-5E38-4258-879F-1032BD39355B}"/>
              </a:ext>
            </a:extLst>
          </p:cNvPr>
          <p:cNvSpPr txBox="1"/>
          <p:nvPr/>
        </p:nvSpPr>
        <p:spPr>
          <a:xfrm>
            <a:off x="610239" y="3200840"/>
            <a:ext cx="2201779" cy="830997"/>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le rapport aux Autres:</a:t>
            </a:r>
          </a:p>
          <a:p>
            <a:pPr marL="0" marR="0" lvl="0" indent="0" algn="ctr" defTabSz="685800" rtl="0" eaLnBrk="1" fontAlgn="auto" latinLnBrk="0" hangingPunct="1">
              <a:lnSpc>
                <a:spcPct val="100000"/>
              </a:lnSpc>
              <a:spcBef>
                <a:spcPts val="0"/>
              </a:spcBef>
              <a:spcAft>
                <a:spcPts val="0"/>
              </a:spcAft>
              <a:buClrTx/>
              <a:buSzTx/>
              <a:buFontTx/>
              <a:buNone/>
              <a:tabLst/>
              <a:defRPr/>
            </a:pPr>
            <a:r>
              <a:rPr lang="fr-FR" sz="1200" noProof="0" dirty="0">
                <a:solidFill>
                  <a:prstClr val="black"/>
                </a:solidFill>
                <a:latin typeface="Calibri" panose="020F0502020204030204"/>
              </a:rPr>
              <a:t>Rôles des joueurs, les effectifs, forme de groupement</a:t>
            </a:r>
            <a:endParaRPr kumimoji="0" lang="fr-FR" sz="12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Ellipse 11">
            <a:extLst>
              <a:ext uri="{FF2B5EF4-FFF2-40B4-BE49-F238E27FC236}">
                <a16:creationId xmlns:a16="http://schemas.microsoft.com/office/drawing/2014/main" id="{577DA0E3-5A4F-4D4D-9423-2DF440E5FC55}"/>
              </a:ext>
            </a:extLst>
          </p:cNvPr>
          <p:cNvSpPr/>
          <p:nvPr/>
        </p:nvSpPr>
        <p:spPr>
          <a:xfrm>
            <a:off x="677575" y="4715770"/>
            <a:ext cx="2211491" cy="127260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3165A52F-5E38-4258-879F-1032BD39355B}"/>
              </a:ext>
            </a:extLst>
          </p:cNvPr>
          <p:cNvSpPr txBox="1"/>
          <p:nvPr/>
        </p:nvSpPr>
        <p:spPr>
          <a:xfrm>
            <a:off x="828240" y="5092886"/>
            <a:ext cx="1802577" cy="646331"/>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le matériel: </a:t>
            </a:r>
          </a:p>
          <a:p>
            <a:pPr lvl="0" algn="ctr" defTabSz="685800">
              <a:defRPr/>
            </a:pPr>
            <a:r>
              <a:rPr lang="fr-FR" sz="1200" noProof="0" dirty="0">
                <a:solidFill>
                  <a:prstClr val="black"/>
                </a:solidFill>
              </a:rPr>
              <a:t>Ballon, Hauteur du filet, zones, chasubles, tapis.</a:t>
            </a:r>
            <a:endPar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Ellipse 14">
            <a:extLst>
              <a:ext uri="{FF2B5EF4-FFF2-40B4-BE49-F238E27FC236}">
                <a16:creationId xmlns:a16="http://schemas.microsoft.com/office/drawing/2014/main" id="{577DA0E3-5A4F-4D4D-9423-2DF440E5FC55}"/>
              </a:ext>
            </a:extLst>
          </p:cNvPr>
          <p:cNvSpPr/>
          <p:nvPr/>
        </p:nvSpPr>
        <p:spPr>
          <a:xfrm>
            <a:off x="9690687" y="820165"/>
            <a:ext cx="1765778" cy="114893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a:extLst>
              <a:ext uri="{FF2B5EF4-FFF2-40B4-BE49-F238E27FC236}">
                <a16:creationId xmlns:a16="http://schemas.microsoft.com/office/drawing/2014/main" id="{577DA0E3-5A4F-4D4D-9423-2DF440E5FC55}"/>
              </a:ext>
            </a:extLst>
          </p:cNvPr>
          <p:cNvSpPr/>
          <p:nvPr/>
        </p:nvSpPr>
        <p:spPr>
          <a:xfrm>
            <a:off x="9672287" y="2559734"/>
            <a:ext cx="1765778" cy="114893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a:extLst>
              <a:ext uri="{FF2B5EF4-FFF2-40B4-BE49-F238E27FC236}">
                <a16:creationId xmlns:a16="http://schemas.microsoft.com/office/drawing/2014/main" id="{577DA0E3-5A4F-4D4D-9423-2DF440E5FC55}"/>
              </a:ext>
            </a:extLst>
          </p:cNvPr>
          <p:cNvSpPr/>
          <p:nvPr/>
        </p:nvSpPr>
        <p:spPr>
          <a:xfrm>
            <a:off x="9156033" y="4617245"/>
            <a:ext cx="2562612" cy="140984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3165A52F-5E38-4258-879F-1032BD39355B}"/>
              </a:ext>
            </a:extLst>
          </p:cNvPr>
          <p:cNvSpPr txBox="1"/>
          <p:nvPr/>
        </p:nvSpPr>
        <p:spPr>
          <a:xfrm>
            <a:off x="9653888" y="1230439"/>
            <a:ext cx="180257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l’espace:</a:t>
            </a:r>
          </a:p>
          <a:p>
            <a:pPr lvl="0" algn="ctr" defTabSz="685800">
              <a:defRPr/>
            </a:pPr>
            <a:r>
              <a:rPr lang="fr-FR" sz="1200" dirty="0">
                <a:solidFill>
                  <a:prstClr val="black"/>
                </a:solidFill>
              </a:rPr>
              <a:t>Cibles/ Zone d’actions</a:t>
            </a:r>
            <a:endPar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ZoneTexte 18">
            <a:extLst>
              <a:ext uri="{FF2B5EF4-FFF2-40B4-BE49-F238E27FC236}">
                <a16:creationId xmlns:a16="http://schemas.microsoft.com/office/drawing/2014/main" id="{3165A52F-5E38-4258-879F-1032BD39355B}"/>
              </a:ext>
            </a:extLst>
          </p:cNvPr>
          <p:cNvSpPr txBox="1"/>
          <p:nvPr/>
        </p:nvSpPr>
        <p:spPr>
          <a:xfrm>
            <a:off x="9690687" y="2877675"/>
            <a:ext cx="1802577" cy="830997"/>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le temps: </a:t>
            </a:r>
          </a:p>
          <a:p>
            <a:pPr algn="ctr" defTabSz="685800">
              <a:defRPr/>
            </a:pPr>
            <a:r>
              <a:rPr lang="fr-FR" sz="1200" dirty="0">
                <a:solidFill>
                  <a:prstClr val="black"/>
                </a:solidFill>
              </a:rPr>
              <a:t>Durée des temps morts/ Fin du match</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 name="ZoneTexte 19">
            <a:extLst>
              <a:ext uri="{FF2B5EF4-FFF2-40B4-BE49-F238E27FC236}">
                <a16:creationId xmlns:a16="http://schemas.microsoft.com/office/drawing/2014/main" id="{3165A52F-5E38-4258-879F-1032BD39355B}"/>
              </a:ext>
            </a:extLst>
          </p:cNvPr>
          <p:cNvSpPr txBox="1"/>
          <p:nvPr/>
        </p:nvSpPr>
        <p:spPr>
          <a:xfrm>
            <a:off x="9428508" y="4878877"/>
            <a:ext cx="2027957" cy="1015663"/>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fr-FR" sz="1200" b="1" i="0" u="none" strike="noStrike" kern="1200" cap="none" spc="0" normalizeH="0" baseline="0" noProof="0" dirty="0">
                <a:ln>
                  <a:noFill/>
                </a:ln>
                <a:solidFill>
                  <a:prstClr val="black"/>
                </a:solidFill>
                <a:effectLst/>
                <a:uLnTx/>
                <a:uFillTx/>
                <a:latin typeface="Calibri" panose="020F0502020204030204"/>
                <a:ea typeface="+mn-ea"/>
                <a:cs typeface="+mn-cs"/>
              </a:rPr>
              <a:t>Faire</a:t>
            </a:r>
            <a:r>
              <a:rPr kumimoji="0" lang="fr-FR" sz="1200" b="1" i="0" u="none" strike="noStrike" kern="1200" cap="none" spc="0" normalizeH="0" noProof="0" dirty="0">
                <a:ln>
                  <a:noFill/>
                </a:ln>
                <a:solidFill>
                  <a:prstClr val="black"/>
                </a:solidFill>
                <a:effectLst/>
                <a:uLnTx/>
                <a:uFillTx/>
                <a:latin typeface="Calibri" panose="020F0502020204030204"/>
                <a:ea typeface="+mn-ea"/>
                <a:cs typeface="+mn-cs"/>
              </a:rPr>
              <a:t> évoluer les intentions: </a:t>
            </a:r>
          </a:p>
          <a:p>
            <a:pPr lvl="0" algn="ctr" defTabSz="685800">
              <a:defRPr/>
            </a:pPr>
            <a:r>
              <a:rPr kumimoji="0" lang="fr-FR" sz="1200" i="0" u="none" strike="noStrike" kern="1200" cap="none" spc="0" normalizeH="0" noProof="0" dirty="0">
                <a:ln>
                  <a:noFill/>
                </a:ln>
                <a:solidFill>
                  <a:prstClr val="black"/>
                </a:solidFill>
                <a:effectLst/>
                <a:uLnTx/>
                <a:uFillTx/>
                <a:latin typeface="Calibri" panose="020F0502020204030204"/>
                <a:ea typeface="+mn-ea"/>
                <a:cs typeface="+mn-cs"/>
              </a:rPr>
              <a:t>« Gagner ou perdre avec la manière »,  « score parlant », « </a:t>
            </a:r>
            <a:r>
              <a:rPr lang="fr-FR" sz="1200" dirty="0">
                <a:solidFill>
                  <a:prstClr val="black"/>
                </a:solidFill>
              </a:rPr>
              <a:t>Partenaire en or », « Mort subite »</a:t>
            </a:r>
            <a:endParaRPr kumimoji="0" lang="fr-FR" sz="12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1" name="Image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07775" y="3618456"/>
            <a:ext cx="1592263" cy="1476089"/>
          </a:xfrm>
          <a:prstGeom prst="rect">
            <a:avLst/>
          </a:prstGeom>
        </p:spPr>
      </p:pic>
    </p:spTree>
    <p:extLst>
      <p:ext uri="{BB962C8B-B14F-4D97-AF65-F5344CB8AC3E}">
        <p14:creationId xmlns:p14="http://schemas.microsoft.com/office/powerpoint/2010/main" val="198907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4" grpId="0"/>
      <p:bldP spid="18" grpId="0"/>
      <p:bldP spid="19" grpId="0"/>
      <p:bldP spid="20"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2399</TotalTime>
  <Words>1108</Words>
  <Application>Microsoft Office PowerPoint</Application>
  <PresentationFormat>Grand écran</PresentationFormat>
  <Paragraphs>148</Paragraphs>
  <Slides>4</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Gill Sans MT</vt:lpstr>
      <vt:lpstr>Thème Office</vt:lpstr>
      <vt:lpstr> THEME: L’INCLUSION en EPS :  Faire apprendre les élèves quel que soit leur niveau de départ.  (Vers une méthodologie de conception de situations d’apprentissage qui permettrait de jouer sur des variables en fonction des difficultés rencontrées par les élèves + élèves en situation de handicap).  </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nvolant</dc:creator>
  <cp:lastModifiedBy>Fatiha INZA</cp:lastModifiedBy>
  <cp:revision>92</cp:revision>
  <dcterms:created xsi:type="dcterms:W3CDTF">2023-06-06T18:40:10Z</dcterms:created>
  <dcterms:modified xsi:type="dcterms:W3CDTF">2023-08-19T00:56:06Z</dcterms:modified>
</cp:coreProperties>
</file>