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5" r:id="rId3"/>
    <p:sldId id="257" r:id="rId4"/>
    <p:sldId id="268" r:id="rId5"/>
    <p:sldId id="267" r:id="rId6"/>
    <p:sldId id="266" r:id="rId7"/>
    <p:sldId id="270" r:id="rId8"/>
    <p:sldId id="272" r:id="rId9"/>
    <p:sldId id="269" r:id="rId10"/>
    <p:sldId id="26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00FB92"/>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snapToObjects="1">
      <p:cViewPr>
        <p:scale>
          <a:sx n="105" d="100"/>
          <a:sy n="105" d="100"/>
        </p:scale>
        <p:origin x="84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a:xfrm>
            <a:off x="3962399" y="5870575"/>
            <a:ext cx="4893958" cy="377825"/>
          </a:xfrm>
        </p:spPr>
        <p:txBody>
          <a:bodyPr/>
          <a:lstStyle/>
          <a:p>
            <a:endParaRPr lang="fr-FR"/>
          </a:p>
        </p:txBody>
      </p:sp>
      <p:sp>
        <p:nvSpPr>
          <p:cNvPr id="6" name="Slide Number Placeholder 5"/>
          <p:cNvSpPr>
            <a:spLocks noGrp="1"/>
          </p:cNvSpPr>
          <p:nvPr>
            <p:ph type="sldNum" sz="quarter" idx="12"/>
          </p:nvPr>
        </p:nvSpPr>
        <p:spPr>
          <a:xfrm>
            <a:off x="10608958" y="5870575"/>
            <a:ext cx="551167" cy="377825"/>
          </a:xfrm>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26547239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540174B-E08A-1B41-92D6-E7CAE6054386}" type="datetimeFigureOut">
              <a:rPr lang="fr-FR" smtClean="0"/>
              <a:t>06/06/2023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99436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63690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36968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333303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857240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308262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78203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59589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178472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540174B-E08A-1B41-92D6-E7CAE6054386}" type="datetimeFigureOut">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56911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540174B-E08A-1B41-92D6-E7CAE6054386}" type="datetimeFigureOut">
              <a:rPr lang="fr-FR" smtClean="0"/>
              <a:t>06/06/2023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46411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8540174B-E08A-1B41-92D6-E7CAE6054386}" type="datetimeFigureOut">
              <a:rPr lang="fr-FR" smtClean="0"/>
              <a:t>06/06/2023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263638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540174B-E08A-1B41-92D6-E7CAE6054386}" type="datetimeFigureOut">
              <a:rPr lang="fr-FR" smtClean="0"/>
              <a:t>06/06/2023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170352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540174B-E08A-1B41-92D6-E7CAE6054386}" type="datetimeFigureOut">
              <a:rPr lang="fr-FR" smtClean="0"/>
              <a:t>06/06/2023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292725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540174B-E08A-1B41-92D6-E7CAE6054386}" type="datetimeFigureOut">
              <a:rPr lang="fr-FR" smtClean="0"/>
              <a:t>06/06/2023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265698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540174B-E08A-1B41-92D6-E7CAE6054386}" type="datetimeFigureOut">
              <a:rPr lang="fr-FR" smtClean="0"/>
              <a:t>06/06/2023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334AB-74FB-2544-89B5-1EA31A1C1659}" type="slidenum">
              <a:rPr lang="fr-FR" smtClean="0"/>
              <a:t>‹N°›</a:t>
            </a:fld>
            <a:endParaRPr lang="fr-FR"/>
          </a:p>
        </p:txBody>
      </p:sp>
    </p:spTree>
    <p:extLst>
      <p:ext uri="{BB962C8B-B14F-4D97-AF65-F5344CB8AC3E}">
        <p14:creationId xmlns:p14="http://schemas.microsoft.com/office/powerpoint/2010/main" val="347342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40174B-E08A-1B41-92D6-E7CAE6054386}" type="datetimeFigureOut">
              <a:rPr lang="fr-FR" smtClean="0"/>
              <a:t>06/06/2023</a:t>
            </a:fld>
            <a:endParaRPr lang="fr-F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D334AB-74FB-2544-89B5-1EA31A1C1659}" type="slidenum">
              <a:rPr lang="fr-FR" smtClean="0"/>
              <a:t>‹N°›</a:t>
            </a:fld>
            <a:endParaRPr lang="fr-FR"/>
          </a:p>
        </p:txBody>
      </p:sp>
    </p:spTree>
    <p:extLst>
      <p:ext uri="{BB962C8B-B14F-4D97-AF65-F5344CB8AC3E}">
        <p14:creationId xmlns:p14="http://schemas.microsoft.com/office/powerpoint/2010/main" val="240965840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0FDDD-CBFA-4345-9FC0-540C6472FFEA}"/>
              </a:ext>
            </a:extLst>
          </p:cNvPr>
          <p:cNvSpPr>
            <a:spLocks noGrp="1"/>
          </p:cNvSpPr>
          <p:nvPr>
            <p:ph type="ctrTitle"/>
          </p:nvPr>
        </p:nvSpPr>
        <p:spPr/>
        <p:txBody>
          <a:bodyPr/>
          <a:lstStyle/>
          <a:p>
            <a:r>
              <a:rPr lang="fr-FR" dirty="0"/>
              <a:t>Restitution GTEPS</a:t>
            </a:r>
            <a:br>
              <a:rPr lang="fr-FR" dirty="0"/>
            </a:br>
            <a:r>
              <a:rPr lang="fr-FR" dirty="0"/>
              <a:t>Bistrot pédagogique</a:t>
            </a:r>
          </a:p>
        </p:txBody>
      </p:sp>
      <p:sp>
        <p:nvSpPr>
          <p:cNvPr id="3" name="Sous-titre 2">
            <a:extLst>
              <a:ext uri="{FF2B5EF4-FFF2-40B4-BE49-F238E27FC236}">
                <a16:creationId xmlns:a16="http://schemas.microsoft.com/office/drawing/2014/main" id="{17C00C3B-5591-DA47-91F3-0A0F0E7B662B}"/>
              </a:ext>
            </a:extLst>
          </p:cNvPr>
          <p:cNvSpPr>
            <a:spLocks noGrp="1"/>
          </p:cNvSpPr>
          <p:nvPr>
            <p:ph type="subTitle" idx="1"/>
          </p:nvPr>
        </p:nvSpPr>
        <p:spPr/>
        <p:txBody>
          <a:bodyPr/>
          <a:lstStyle/>
          <a:p>
            <a:r>
              <a:rPr lang="fr-FR" dirty="0"/>
              <a:t>12 juin 2023</a:t>
            </a:r>
          </a:p>
          <a:p>
            <a:r>
              <a:rPr lang="fr-FR" dirty="0"/>
              <a:t>Point d’Etape de nos travaux</a:t>
            </a:r>
          </a:p>
        </p:txBody>
      </p:sp>
    </p:spTree>
    <p:extLst>
      <p:ext uri="{BB962C8B-B14F-4D97-AF65-F5344CB8AC3E}">
        <p14:creationId xmlns:p14="http://schemas.microsoft.com/office/powerpoint/2010/main" val="416940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5C05B-43D8-47FC-909A-AE4F5A2DDD87}"/>
              </a:ext>
            </a:extLst>
          </p:cNvPr>
          <p:cNvSpPr/>
          <p:nvPr/>
        </p:nvSpPr>
        <p:spPr>
          <a:xfrm>
            <a:off x="3580197" y="1439723"/>
            <a:ext cx="5241152" cy="3685925"/>
          </a:xfrm>
          <a:prstGeom prst="rect">
            <a:avLst/>
          </a:prstGeom>
          <a:solidFill>
            <a:srgbClr val="5B9BD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PF"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990C7232-9B37-4E76-998C-E902CA37F5E2}"/>
              </a:ext>
            </a:extLst>
          </p:cNvPr>
          <p:cNvSpPr txBox="1"/>
          <p:nvPr/>
        </p:nvSpPr>
        <p:spPr>
          <a:xfrm>
            <a:off x="322729" y="340659"/>
            <a:ext cx="7306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Gill Sans MT" panose="020B0502020104020203"/>
                <a:ea typeface="+mn-ea"/>
                <a:cs typeface="+mn-cs"/>
              </a:rPr>
              <a:t>Forme scolaire de pratique ou une situation qui fait apprendre </a:t>
            </a:r>
            <a:endParaRPr kumimoji="0" lang="fr-PF"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 name="ZoneTexte 3">
            <a:extLst>
              <a:ext uri="{FF2B5EF4-FFF2-40B4-BE49-F238E27FC236}">
                <a16:creationId xmlns:a16="http://schemas.microsoft.com/office/drawing/2014/main" id="{47F32286-3DD1-4FA8-8E2F-D1EFAEB76DB0}"/>
              </a:ext>
            </a:extLst>
          </p:cNvPr>
          <p:cNvSpPr txBox="1"/>
          <p:nvPr/>
        </p:nvSpPr>
        <p:spPr>
          <a:xfrm>
            <a:off x="6645608" y="2102003"/>
            <a:ext cx="692726"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SENS</a:t>
            </a:r>
          </a:p>
        </p:txBody>
      </p:sp>
      <p:sp>
        <p:nvSpPr>
          <p:cNvPr id="5" name="ZoneTexte 4">
            <a:extLst>
              <a:ext uri="{FF2B5EF4-FFF2-40B4-BE49-F238E27FC236}">
                <a16:creationId xmlns:a16="http://schemas.microsoft.com/office/drawing/2014/main" id="{E21BB6ED-D5B1-4E82-B078-B5ED722E021B}"/>
              </a:ext>
            </a:extLst>
          </p:cNvPr>
          <p:cNvSpPr txBox="1"/>
          <p:nvPr/>
        </p:nvSpPr>
        <p:spPr>
          <a:xfrm>
            <a:off x="7271236" y="3005687"/>
            <a:ext cx="145304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STATUT DE L’ELEVE</a:t>
            </a:r>
          </a:p>
        </p:txBody>
      </p:sp>
      <p:sp>
        <p:nvSpPr>
          <p:cNvPr id="6" name="ZoneTexte 5">
            <a:extLst>
              <a:ext uri="{FF2B5EF4-FFF2-40B4-BE49-F238E27FC236}">
                <a16:creationId xmlns:a16="http://schemas.microsoft.com/office/drawing/2014/main" id="{7CBBCD48-31FA-46D2-8EB6-41502E4C92D4}"/>
              </a:ext>
            </a:extLst>
          </p:cNvPr>
          <p:cNvSpPr txBox="1"/>
          <p:nvPr/>
        </p:nvSpPr>
        <p:spPr>
          <a:xfrm>
            <a:off x="6812444" y="3909371"/>
            <a:ext cx="2008905"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RELATIONS AUX AUTRES</a:t>
            </a:r>
          </a:p>
        </p:txBody>
      </p:sp>
      <p:sp>
        <p:nvSpPr>
          <p:cNvPr id="7" name="ZoneTexte 6">
            <a:extLst>
              <a:ext uri="{FF2B5EF4-FFF2-40B4-BE49-F238E27FC236}">
                <a16:creationId xmlns:a16="http://schemas.microsoft.com/office/drawing/2014/main" id="{35F6369D-0EAF-4A2F-9264-1DBDB1010B27}"/>
              </a:ext>
            </a:extLst>
          </p:cNvPr>
          <p:cNvSpPr txBox="1"/>
          <p:nvPr/>
        </p:nvSpPr>
        <p:spPr>
          <a:xfrm>
            <a:off x="4283942" y="3741455"/>
            <a:ext cx="1389633"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MISE EN RELATION</a:t>
            </a:r>
          </a:p>
        </p:txBody>
      </p:sp>
      <p:sp>
        <p:nvSpPr>
          <p:cNvPr id="8" name="ZoneTexte 7">
            <a:extLst>
              <a:ext uri="{FF2B5EF4-FFF2-40B4-BE49-F238E27FC236}">
                <a16:creationId xmlns:a16="http://schemas.microsoft.com/office/drawing/2014/main" id="{ABE4F8B4-89BA-4BEB-8230-68C97B3878D3}"/>
              </a:ext>
            </a:extLst>
          </p:cNvPr>
          <p:cNvSpPr txBox="1"/>
          <p:nvPr/>
        </p:nvSpPr>
        <p:spPr>
          <a:xfrm>
            <a:off x="4413201" y="2535924"/>
            <a:ext cx="1164244"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9" name="ZoneTexte 8">
            <a:extLst>
              <a:ext uri="{FF2B5EF4-FFF2-40B4-BE49-F238E27FC236}">
                <a16:creationId xmlns:a16="http://schemas.microsoft.com/office/drawing/2014/main" id="{63E13FFA-C932-4BA5-B638-2C2028D5F9B3}"/>
              </a:ext>
            </a:extLst>
          </p:cNvPr>
          <p:cNvSpPr txBox="1"/>
          <p:nvPr/>
        </p:nvSpPr>
        <p:spPr>
          <a:xfrm>
            <a:off x="6390578" y="1598599"/>
            <a:ext cx="2374460" cy="461665"/>
          </a:xfrm>
          <a:prstGeom prst="rect">
            <a:avLst/>
          </a:prstGeom>
          <a:solidFill>
            <a:schemeClr val="accent4">
              <a:lumMod val="40000"/>
              <a:lumOff val="6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Tension à réduire par des connaissances ciblées dans un CA</a:t>
            </a:r>
          </a:p>
        </p:txBody>
      </p:sp>
      <p:sp>
        <p:nvSpPr>
          <p:cNvPr id="10" name="ZoneTexte 9">
            <a:extLst>
              <a:ext uri="{FF2B5EF4-FFF2-40B4-BE49-F238E27FC236}">
                <a16:creationId xmlns:a16="http://schemas.microsoft.com/office/drawing/2014/main" id="{CE67D245-A117-47B8-B447-B76FA63DA195}"/>
              </a:ext>
            </a:extLst>
          </p:cNvPr>
          <p:cNvSpPr txBox="1"/>
          <p:nvPr/>
        </p:nvSpPr>
        <p:spPr>
          <a:xfrm>
            <a:off x="7628965" y="2728688"/>
            <a:ext cx="1136073" cy="276999"/>
          </a:xfrm>
          <a:prstGeom prst="rect">
            <a:avLst/>
          </a:prstGeom>
          <a:solidFill>
            <a:schemeClr val="accent4">
              <a:lumMod val="40000"/>
              <a:lumOff val="6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constructeur</a:t>
            </a:r>
          </a:p>
        </p:txBody>
      </p:sp>
      <p:sp>
        <p:nvSpPr>
          <p:cNvPr id="11" name="ZoneTexte 10">
            <a:extLst>
              <a:ext uri="{FF2B5EF4-FFF2-40B4-BE49-F238E27FC236}">
                <a16:creationId xmlns:a16="http://schemas.microsoft.com/office/drawing/2014/main" id="{3DABFB16-74A7-4750-B5C4-564DBCCEF6F0}"/>
              </a:ext>
            </a:extLst>
          </p:cNvPr>
          <p:cNvSpPr txBox="1"/>
          <p:nvPr/>
        </p:nvSpPr>
        <p:spPr>
          <a:xfrm>
            <a:off x="6677708" y="4230812"/>
            <a:ext cx="1987766" cy="276999"/>
          </a:xfrm>
          <a:prstGeom prst="rect">
            <a:avLst/>
          </a:prstGeom>
          <a:solidFill>
            <a:schemeClr val="accent4">
              <a:lumMod val="40000"/>
              <a:lumOff val="6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Implication dans un collectif</a:t>
            </a:r>
          </a:p>
        </p:txBody>
      </p:sp>
      <p:sp>
        <p:nvSpPr>
          <p:cNvPr id="12" name="ZoneTexte 11">
            <a:extLst>
              <a:ext uri="{FF2B5EF4-FFF2-40B4-BE49-F238E27FC236}">
                <a16:creationId xmlns:a16="http://schemas.microsoft.com/office/drawing/2014/main" id="{E7B4EA46-21D1-4CD3-A5B7-64B7D4C43171}"/>
              </a:ext>
            </a:extLst>
          </p:cNvPr>
          <p:cNvSpPr txBox="1"/>
          <p:nvPr/>
        </p:nvSpPr>
        <p:spPr>
          <a:xfrm>
            <a:off x="3818028" y="2250701"/>
            <a:ext cx="784508" cy="276999"/>
          </a:xfrm>
          <a:prstGeom prst="rect">
            <a:avLst/>
          </a:prstGeom>
          <a:solidFill>
            <a:schemeClr val="accent4">
              <a:lumMod val="40000"/>
              <a:lumOff val="6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Se situer</a:t>
            </a:r>
          </a:p>
        </p:txBody>
      </p:sp>
      <p:sp>
        <p:nvSpPr>
          <p:cNvPr id="13" name="Ellipse 12">
            <a:extLst>
              <a:ext uri="{FF2B5EF4-FFF2-40B4-BE49-F238E27FC236}">
                <a16:creationId xmlns:a16="http://schemas.microsoft.com/office/drawing/2014/main" id="{B573086F-69B1-444B-9AE2-5E66BF26CC7A}"/>
              </a:ext>
            </a:extLst>
          </p:cNvPr>
          <p:cNvSpPr/>
          <p:nvPr/>
        </p:nvSpPr>
        <p:spPr>
          <a:xfrm>
            <a:off x="5399873" y="2446247"/>
            <a:ext cx="1650145" cy="1382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Forme Scolaire de Pratique</a:t>
            </a:r>
          </a:p>
        </p:txBody>
      </p:sp>
      <p:sp>
        <p:nvSpPr>
          <p:cNvPr id="14" name="ZoneTexte 13">
            <a:extLst>
              <a:ext uri="{FF2B5EF4-FFF2-40B4-BE49-F238E27FC236}">
                <a16:creationId xmlns:a16="http://schemas.microsoft.com/office/drawing/2014/main" id="{D8CE1FE9-67ED-4ED8-824C-1FCA0282A2C1}"/>
              </a:ext>
            </a:extLst>
          </p:cNvPr>
          <p:cNvSpPr txBox="1"/>
          <p:nvPr/>
        </p:nvSpPr>
        <p:spPr>
          <a:xfrm>
            <a:off x="3946619" y="4107567"/>
            <a:ext cx="1516842" cy="646331"/>
          </a:xfrm>
          <a:prstGeom prst="rect">
            <a:avLst/>
          </a:prstGeom>
          <a:solidFill>
            <a:schemeClr val="accent4">
              <a:lumMod val="40000"/>
              <a:lumOff val="6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Indicateurs sur le résultat </a:t>
            </a: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ET</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sur la façon de faire</a:t>
            </a:r>
          </a:p>
        </p:txBody>
      </p:sp>
      <p:sp>
        <p:nvSpPr>
          <p:cNvPr id="15" name="Rectangle 14">
            <a:extLst>
              <a:ext uri="{FF2B5EF4-FFF2-40B4-BE49-F238E27FC236}">
                <a16:creationId xmlns:a16="http://schemas.microsoft.com/office/drawing/2014/main" id="{3C6B4518-843D-45E3-BE78-7661A18CF734}"/>
              </a:ext>
            </a:extLst>
          </p:cNvPr>
          <p:cNvSpPr/>
          <p:nvPr/>
        </p:nvSpPr>
        <p:spPr>
          <a:xfrm>
            <a:off x="8935249" y="555812"/>
            <a:ext cx="2707356" cy="16948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Identifier précisément ce que l’élève a à apprendre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Identifier l’obstacle à franchir (ressources à solliciter)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Rendre l’obstacle visible pour l’élève (contexte - défi)</a:t>
            </a:r>
            <a:endParaRPr kumimoji="0" lang="fr-PF"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BDA53268-F451-43BA-8751-8D2554C8BA47}"/>
              </a:ext>
            </a:extLst>
          </p:cNvPr>
          <p:cNvSpPr/>
          <p:nvPr/>
        </p:nvSpPr>
        <p:spPr>
          <a:xfrm>
            <a:off x="8945495" y="2766939"/>
            <a:ext cx="2707356" cy="12515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Identifier les moments / les espaces où l’élève fait des choix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Rendre les conséquences du choix signifiantes</a:t>
            </a:r>
            <a:endParaRPr kumimoji="0" lang="fr-PF"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F12B2DBE-C8AD-4AA6-A14C-CC2F649E5FCD}"/>
              </a:ext>
            </a:extLst>
          </p:cNvPr>
          <p:cNvSpPr/>
          <p:nvPr/>
        </p:nvSpPr>
        <p:spPr>
          <a:xfrm>
            <a:off x="8210793" y="4864868"/>
            <a:ext cx="3093701" cy="16232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Organiser les espaces et les temps de concertation, de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Identifier un objet d’échange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Rendre visible pour l’élève l’intérêt de la présence de l’autre</a:t>
            </a:r>
            <a:endParaRPr kumimoji="0" lang="fr-PF"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4E2BBF88-7086-45AB-8995-060D9C6EABD9}"/>
              </a:ext>
            </a:extLst>
          </p:cNvPr>
          <p:cNvSpPr/>
          <p:nvPr/>
        </p:nvSpPr>
        <p:spPr>
          <a:xfrm>
            <a:off x="1026468" y="4864867"/>
            <a:ext cx="2707356" cy="16704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Identifier les activités mentales que l’élève doit réaliser ; comparaison, déduction, interprétation, divergence….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Rendre les indicateurs lisibles sur le résultat et sur la façon de faire</a:t>
            </a:r>
            <a:endParaRPr kumimoji="0" lang="fr-PF"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B71C0A2F-FC06-451D-8FFA-B860F974C0BF}"/>
              </a:ext>
            </a:extLst>
          </p:cNvPr>
          <p:cNvSpPr/>
          <p:nvPr/>
        </p:nvSpPr>
        <p:spPr>
          <a:xfrm>
            <a:off x="1051869" y="1218476"/>
            <a:ext cx="2707356" cy="8936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Identifier des indicateurs signifiants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Gill Sans MT" panose="020B0502020104020203"/>
                <a:ea typeface="+mn-ea"/>
                <a:cs typeface="+mn-cs"/>
              </a:rPr>
              <a:t>Auto référence / but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PF"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9291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61BE12-527C-40CE-9452-64F42518857E}"/>
              </a:ext>
            </a:extLst>
          </p:cNvPr>
          <p:cNvSpPr txBox="1"/>
          <p:nvPr/>
        </p:nvSpPr>
        <p:spPr>
          <a:xfrm>
            <a:off x="2873186" y="126934"/>
            <a:ext cx="6445623" cy="1107996"/>
          </a:xfrm>
          <a:prstGeom prst="rect">
            <a:avLst/>
          </a:prstGeom>
          <a:solidFill>
            <a:schemeClr val="tx1"/>
          </a:solidFill>
          <a:ln w="19050">
            <a:solidFill>
              <a:srgbClr val="0070C0"/>
            </a:solidFill>
          </a:ln>
        </p:spPr>
        <p:txBody>
          <a:bodyPr wrap="square" rtlCol="0">
            <a:spAutoFit/>
          </a:bodyPr>
          <a:lstStyle/>
          <a:p>
            <a:pPr algn="ctr"/>
            <a:r>
              <a:rPr lang="fr-FR" dirty="0">
                <a:solidFill>
                  <a:schemeClr val="bg1"/>
                </a:solidFill>
              </a:rPr>
              <a:t>Un OBSTACLE identifié</a:t>
            </a:r>
          </a:p>
          <a:p>
            <a:pPr algn="ctr"/>
            <a:endParaRPr lang="fr-FR" sz="1200" dirty="0">
              <a:solidFill>
                <a:schemeClr val="bg1"/>
              </a:solidFill>
            </a:endParaRPr>
          </a:p>
          <a:p>
            <a:pPr algn="ctr"/>
            <a:r>
              <a:rPr lang="fr-FR">
                <a:solidFill>
                  <a:schemeClr val="bg1"/>
                </a:solidFill>
              </a:rPr>
              <a:t>Certaines situations </a:t>
            </a:r>
            <a:r>
              <a:rPr lang="fr-FR" dirty="0">
                <a:solidFill>
                  <a:schemeClr val="bg1"/>
                </a:solidFill>
              </a:rPr>
              <a:t>en CA2 se fondent ou se confondent avec des situations du CA1 ou du CA4.</a:t>
            </a:r>
          </a:p>
        </p:txBody>
      </p:sp>
      <p:sp>
        <p:nvSpPr>
          <p:cNvPr id="3" name="Flèche : bas 2">
            <a:extLst>
              <a:ext uri="{FF2B5EF4-FFF2-40B4-BE49-F238E27FC236}">
                <a16:creationId xmlns:a16="http://schemas.microsoft.com/office/drawing/2014/main" id="{22DD309E-E3CD-40FB-BE3E-2C9286F9F0F1}"/>
              </a:ext>
            </a:extLst>
          </p:cNvPr>
          <p:cNvSpPr/>
          <p:nvPr/>
        </p:nvSpPr>
        <p:spPr>
          <a:xfrm>
            <a:off x="5428128" y="1367226"/>
            <a:ext cx="1335741" cy="878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BA37A2-A732-4194-9AC0-20C42A5538D0}"/>
              </a:ext>
            </a:extLst>
          </p:cNvPr>
          <p:cNvSpPr txBox="1"/>
          <p:nvPr/>
        </p:nvSpPr>
        <p:spPr>
          <a:xfrm>
            <a:off x="4715704" y="4869893"/>
            <a:ext cx="2859741" cy="1754326"/>
          </a:xfrm>
          <a:prstGeom prst="rect">
            <a:avLst/>
          </a:prstGeom>
          <a:solidFill>
            <a:schemeClr val="tx1"/>
          </a:solidFill>
          <a:ln w="19050">
            <a:solidFill>
              <a:srgbClr val="0070C0"/>
            </a:solidFill>
          </a:ln>
        </p:spPr>
        <p:txBody>
          <a:bodyPr wrap="square" rtlCol="0">
            <a:spAutoFit/>
          </a:bodyPr>
          <a:lstStyle/>
          <a:p>
            <a:pPr algn="ctr"/>
            <a:r>
              <a:rPr lang="fr-FR" dirty="0">
                <a:solidFill>
                  <a:schemeClr val="bg1"/>
                </a:solidFill>
              </a:rPr>
              <a:t>Des connaissances d’expérience</a:t>
            </a:r>
          </a:p>
          <a:p>
            <a:pPr algn="ctr"/>
            <a:endParaRPr lang="fr-FR" dirty="0">
              <a:solidFill>
                <a:schemeClr val="bg1"/>
              </a:solidFill>
            </a:endParaRPr>
          </a:p>
          <a:p>
            <a:pPr algn="ctr"/>
            <a:r>
              <a:rPr lang="fr-FR" dirty="0">
                <a:solidFill>
                  <a:schemeClr val="accent5">
                    <a:lumMod val="75000"/>
                  </a:schemeClr>
                </a:solidFill>
              </a:rPr>
              <a:t>Ressources AEEPS, Revue EPS</a:t>
            </a:r>
          </a:p>
          <a:p>
            <a:pPr algn="ctr"/>
            <a:r>
              <a:rPr lang="fr-FR" dirty="0">
                <a:solidFill>
                  <a:schemeClr val="accent5">
                    <a:lumMod val="75000"/>
                  </a:schemeClr>
                </a:solidFill>
              </a:rPr>
              <a:t>Site académique</a:t>
            </a:r>
          </a:p>
        </p:txBody>
      </p:sp>
      <p:sp>
        <p:nvSpPr>
          <p:cNvPr id="7" name="Flèche : bas 6">
            <a:extLst>
              <a:ext uri="{FF2B5EF4-FFF2-40B4-BE49-F238E27FC236}">
                <a16:creationId xmlns:a16="http://schemas.microsoft.com/office/drawing/2014/main" id="{12B65E1F-1C1A-480B-A494-DF565BAE3C13}"/>
              </a:ext>
            </a:extLst>
          </p:cNvPr>
          <p:cNvSpPr/>
          <p:nvPr/>
        </p:nvSpPr>
        <p:spPr>
          <a:xfrm rot="10800000">
            <a:off x="5428128" y="3877205"/>
            <a:ext cx="1335741" cy="878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32692F92-E52A-410D-9D7D-C46C47CC12B4}"/>
              </a:ext>
            </a:extLst>
          </p:cNvPr>
          <p:cNvCxnSpPr>
            <a:cxnSpLocks/>
          </p:cNvCxnSpPr>
          <p:nvPr/>
        </p:nvCxnSpPr>
        <p:spPr>
          <a:xfrm>
            <a:off x="3678288" y="5651819"/>
            <a:ext cx="1016724" cy="1115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B6223CB-9C25-41ED-A7A8-ED384CCA43A2}"/>
              </a:ext>
            </a:extLst>
          </p:cNvPr>
          <p:cNvCxnSpPr>
            <a:cxnSpLocks/>
            <a:stCxn id="5" idx="3"/>
            <a:endCxn id="21" idx="1"/>
          </p:cNvCxnSpPr>
          <p:nvPr/>
        </p:nvCxnSpPr>
        <p:spPr>
          <a:xfrm>
            <a:off x="7575445" y="5747056"/>
            <a:ext cx="970509" cy="479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1D5F8B14-0088-4E34-987C-AD82AE6A9FA8}"/>
              </a:ext>
            </a:extLst>
          </p:cNvPr>
          <p:cNvSpPr txBox="1"/>
          <p:nvPr/>
        </p:nvSpPr>
        <p:spPr>
          <a:xfrm>
            <a:off x="2079811" y="2285731"/>
            <a:ext cx="8032377" cy="1415772"/>
          </a:xfrm>
          <a:prstGeom prst="rect">
            <a:avLst/>
          </a:prstGeom>
          <a:solidFill>
            <a:schemeClr val="tx1"/>
          </a:solidFill>
          <a:ln>
            <a:solidFill>
              <a:srgbClr val="0070C0"/>
            </a:solidFill>
          </a:ln>
        </p:spPr>
        <p:txBody>
          <a:bodyPr wrap="square" rtlCol="0">
            <a:spAutoFit/>
          </a:bodyPr>
          <a:lstStyle/>
          <a:p>
            <a:pPr algn="ctr"/>
            <a:r>
              <a:rPr lang="fr-FR" dirty="0">
                <a:solidFill>
                  <a:srgbClr val="FF0000"/>
                </a:solidFill>
              </a:rPr>
              <a:t>QUESTION PROFESSIONNELLE</a:t>
            </a:r>
          </a:p>
          <a:p>
            <a:pPr algn="ctr"/>
            <a:endParaRPr lang="fr-FR" sz="1400" dirty="0">
              <a:solidFill>
                <a:srgbClr val="FF0000"/>
              </a:solidFill>
            </a:endParaRPr>
          </a:p>
          <a:p>
            <a:pPr algn="ctr"/>
            <a:r>
              <a:rPr lang="fr-FR" dirty="0">
                <a:solidFill>
                  <a:schemeClr val="bg1"/>
                </a:solidFill>
              </a:rPr>
              <a:t>Comment proposer des situations qui relèvent réellement du CA2 ?</a:t>
            </a:r>
          </a:p>
          <a:p>
            <a:pPr algn="ctr"/>
            <a:r>
              <a:rPr lang="fr-FR" dirty="0">
                <a:solidFill>
                  <a:schemeClr val="bg1"/>
                </a:solidFill>
              </a:rPr>
              <a:t>Mes choix en tant qu’enseignant permettent-ils de me situer en CA2 ?</a:t>
            </a:r>
            <a:endParaRPr lang="fr-FR" dirty="0">
              <a:solidFill>
                <a:srgbClr val="FF0000"/>
              </a:solidFill>
            </a:endParaRPr>
          </a:p>
          <a:p>
            <a:pPr algn="ctr"/>
            <a:endParaRPr lang="fr-FR" dirty="0">
              <a:solidFill>
                <a:srgbClr val="FF0000"/>
              </a:solidFill>
            </a:endParaRPr>
          </a:p>
        </p:txBody>
      </p:sp>
      <p:sp>
        <p:nvSpPr>
          <p:cNvPr id="20" name="ZoneTexte 19">
            <a:extLst>
              <a:ext uri="{FF2B5EF4-FFF2-40B4-BE49-F238E27FC236}">
                <a16:creationId xmlns:a16="http://schemas.microsoft.com/office/drawing/2014/main" id="{0D2587BA-88CA-EE4A-AE8D-AB8D5BCD6F36}"/>
              </a:ext>
            </a:extLst>
          </p:cNvPr>
          <p:cNvSpPr txBox="1"/>
          <p:nvPr/>
        </p:nvSpPr>
        <p:spPr>
          <a:xfrm>
            <a:off x="797855" y="4874260"/>
            <a:ext cx="2859741" cy="1754326"/>
          </a:xfrm>
          <a:prstGeom prst="rect">
            <a:avLst/>
          </a:prstGeom>
          <a:solidFill>
            <a:schemeClr val="tx1"/>
          </a:solidFill>
          <a:ln w="19050">
            <a:solidFill>
              <a:srgbClr val="0070C0"/>
            </a:solidFill>
          </a:ln>
        </p:spPr>
        <p:txBody>
          <a:bodyPr wrap="square" rtlCol="0">
            <a:spAutoFit/>
          </a:bodyPr>
          <a:lstStyle/>
          <a:p>
            <a:pPr algn="ctr"/>
            <a:r>
              <a:rPr lang="fr-FR" dirty="0">
                <a:solidFill>
                  <a:schemeClr val="bg1"/>
                </a:solidFill>
              </a:rPr>
              <a:t>Des connaissances théoriques</a:t>
            </a:r>
          </a:p>
          <a:p>
            <a:pPr algn="ctr"/>
            <a:endParaRPr lang="fr-FR" dirty="0">
              <a:solidFill>
                <a:schemeClr val="bg1"/>
              </a:solidFill>
            </a:endParaRPr>
          </a:p>
          <a:p>
            <a:pPr algn="ctr"/>
            <a:r>
              <a:rPr lang="fr-FR" dirty="0">
                <a:solidFill>
                  <a:schemeClr val="accent5">
                    <a:lumMod val="75000"/>
                  </a:schemeClr>
                </a:solidFill>
              </a:rPr>
              <a:t>Les textes officiels (Programmes, circulaires sécurité)</a:t>
            </a:r>
          </a:p>
        </p:txBody>
      </p:sp>
      <p:sp>
        <p:nvSpPr>
          <p:cNvPr id="21" name="ZoneTexte 20">
            <a:extLst>
              <a:ext uri="{FF2B5EF4-FFF2-40B4-BE49-F238E27FC236}">
                <a16:creationId xmlns:a16="http://schemas.microsoft.com/office/drawing/2014/main" id="{D411FAC7-D0E9-1A4D-B50A-53A4906D9619}"/>
              </a:ext>
            </a:extLst>
          </p:cNvPr>
          <p:cNvSpPr txBox="1"/>
          <p:nvPr/>
        </p:nvSpPr>
        <p:spPr>
          <a:xfrm>
            <a:off x="8545954" y="5151687"/>
            <a:ext cx="2859741" cy="1200329"/>
          </a:xfrm>
          <a:prstGeom prst="rect">
            <a:avLst/>
          </a:prstGeom>
          <a:solidFill>
            <a:schemeClr val="tx1"/>
          </a:solidFill>
          <a:ln w="19050">
            <a:solidFill>
              <a:srgbClr val="0070C0"/>
            </a:solidFill>
          </a:ln>
        </p:spPr>
        <p:txBody>
          <a:bodyPr wrap="square" rtlCol="0">
            <a:spAutoFit/>
          </a:bodyPr>
          <a:lstStyle/>
          <a:p>
            <a:pPr algn="ctr"/>
            <a:r>
              <a:rPr lang="fr-FR" dirty="0">
                <a:solidFill>
                  <a:schemeClr val="bg1"/>
                </a:solidFill>
              </a:rPr>
              <a:t>Des échanges </a:t>
            </a:r>
          </a:p>
          <a:p>
            <a:pPr algn="ctr"/>
            <a:endParaRPr lang="fr-FR" dirty="0">
              <a:solidFill>
                <a:schemeClr val="bg1"/>
              </a:solidFill>
            </a:endParaRPr>
          </a:p>
          <a:p>
            <a:pPr algn="ctr"/>
            <a:r>
              <a:rPr lang="fr-FR" dirty="0">
                <a:solidFill>
                  <a:schemeClr val="accent5">
                    <a:lumMod val="75000"/>
                  </a:schemeClr>
                </a:solidFill>
              </a:rPr>
              <a:t>GTEPS, Bistrots pédagogiques</a:t>
            </a:r>
          </a:p>
        </p:txBody>
      </p:sp>
    </p:spTree>
    <p:extLst>
      <p:ext uri="{BB962C8B-B14F-4D97-AF65-F5344CB8AC3E}">
        <p14:creationId xmlns:p14="http://schemas.microsoft.com/office/powerpoint/2010/main" val="27514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8DE6C01-B6CB-4D4C-A0DD-62B6268F97FF}"/>
              </a:ext>
            </a:extLst>
          </p:cNvPr>
          <p:cNvPicPr>
            <a:picLocks noChangeAspect="1"/>
          </p:cNvPicPr>
          <p:nvPr/>
        </p:nvPicPr>
        <p:blipFill>
          <a:blip r:embed="rId2"/>
          <a:stretch>
            <a:fillRect/>
          </a:stretch>
        </p:blipFill>
        <p:spPr>
          <a:xfrm>
            <a:off x="537392" y="512956"/>
            <a:ext cx="5301015" cy="5815423"/>
          </a:xfrm>
          <a:prstGeom prst="rect">
            <a:avLst/>
          </a:prstGeom>
        </p:spPr>
      </p:pic>
      <p:pic>
        <p:nvPicPr>
          <p:cNvPr id="9" name="Image 8">
            <a:extLst>
              <a:ext uri="{FF2B5EF4-FFF2-40B4-BE49-F238E27FC236}">
                <a16:creationId xmlns:a16="http://schemas.microsoft.com/office/drawing/2014/main" id="{18321E8D-1DFC-3447-A89A-23AA3AA1AE54}"/>
              </a:ext>
            </a:extLst>
          </p:cNvPr>
          <p:cNvPicPr>
            <a:picLocks noChangeAspect="1"/>
          </p:cNvPicPr>
          <p:nvPr/>
        </p:nvPicPr>
        <p:blipFill>
          <a:blip r:embed="rId3"/>
          <a:stretch>
            <a:fillRect/>
          </a:stretch>
        </p:blipFill>
        <p:spPr>
          <a:xfrm>
            <a:off x="6449845" y="1025912"/>
            <a:ext cx="5290826" cy="4789510"/>
          </a:xfrm>
          <a:prstGeom prst="rect">
            <a:avLst/>
          </a:prstGeom>
        </p:spPr>
      </p:pic>
    </p:spTree>
    <p:extLst>
      <p:ext uri="{BB962C8B-B14F-4D97-AF65-F5344CB8AC3E}">
        <p14:creationId xmlns:p14="http://schemas.microsoft.com/office/powerpoint/2010/main" val="214937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4F79133-4669-A84A-B22D-64F32D519BDC}"/>
              </a:ext>
            </a:extLst>
          </p:cNvPr>
          <p:cNvGraphicFramePr>
            <a:graphicFrameLocks noGrp="1"/>
          </p:cNvGraphicFramePr>
          <p:nvPr>
            <p:extLst>
              <p:ext uri="{D42A27DB-BD31-4B8C-83A1-F6EECF244321}">
                <p14:modId xmlns:p14="http://schemas.microsoft.com/office/powerpoint/2010/main" val="3872494550"/>
              </p:ext>
            </p:extLst>
          </p:nvPr>
        </p:nvGraphicFramePr>
        <p:xfrm>
          <a:off x="830035" y="309427"/>
          <a:ext cx="10531930" cy="6239147"/>
        </p:xfrm>
        <a:graphic>
          <a:graphicData uri="http://schemas.openxmlformats.org/drawingml/2006/table">
            <a:tbl>
              <a:tblPr/>
              <a:tblGrid>
                <a:gridCol w="4082145">
                  <a:extLst>
                    <a:ext uri="{9D8B030D-6E8A-4147-A177-3AD203B41FA5}">
                      <a16:colId xmlns:a16="http://schemas.microsoft.com/office/drawing/2014/main" val="3960748539"/>
                    </a:ext>
                  </a:extLst>
                </a:gridCol>
                <a:gridCol w="6449785">
                  <a:extLst>
                    <a:ext uri="{9D8B030D-6E8A-4147-A177-3AD203B41FA5}">
                      <a16:colId xmlns:a16="http://schemas.microsoft.com/office/drawing/2014/main" val="441871611"/>
                    </a:ext>
                  </a:extLst>
                </a:gridCol>
              </a:tblGrid>
              <a:tr h="1359494">
                <a:tc gridSpan="2">
                  <a:txBody>
                    <a:bodyPr/>
                    <a:lstStyle/>
                    <a:p>
                      <a:endParaRPr lang="fr-FR" sz="2400" dirty="0">
                        <a:effectLst/>
                        <a:latin typeface="Helvetica" pitchFamily="2" charset="0"/>
                      </a:endParaRPr>
                    </a:p>
                    <a:p>
                      <a:pPr algn="ctr"/>
                      <a:r>
                        <a:rPr lang="fr-FR" sz="2000" b="1" dirty="0">
                          <a:solidFill>
                            <a:srgbClr val="000000"/>
                          </a:solidFill>
                          <a:effectLst/>
                          <a:latin typeface="Belle Allure CM" panose="02000803000000000000" pitchFamily="2" charset="0"/>
                        </a:rPr>
                        <a:t>Petit guide pour l’enseignant : </a:t>
                      </a:r>
                      <a:endParaRPr lang="fr-FR" sz="2000" dirty="0">
                        <a:effectLst/>
                      </a:endParaRPr>
                    </a:p>
                    <a:p>
                      <a:pPr algn="ctr"/>
                      <a:r>
                        <a:rPr lang="fr-FR" sz="2000" b="1" dirty="0">
                          <a:solidFill>
                            <a:srgbClr val="000000"/>
                          </a:solidFill>
                          <a:effectLst/>
                          <a:latin typeface="Belle Allure CM" panose="02000803000000000000" pitchFamily="2" charset="0"/>
                        </a:rPr>
                        <a:t>Mes choix permettent-ils de me situer en CA 2 ?</a:t>
                      </a:r>
                    </a:p>
                    <a:p>
                      <a:pPr algn="ctr"/>
                      <a:endParaRPr lang="fr-FR" sz="1400" dirty="0">
                        <a:effectLst/>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gradFill flip="none" rotWithShape="1">
                      <a:gsLst>
                        <a:gs pos="0">
                          <a:srgbClr val="92D050"/>
                        </a:gs>
                        <a:gs pos="50000">
                          <a:srgbClr val="92D050"/>
                        </a:gs>
                        <a:gs pos="100000">
                          <a:srgbClr val="00B050"/>
                        </a:gs>
                        <a:gs pos="100000">
                          <a:schemeClr val="accent6">
                            <a:lumMod val="50000"/>
                          </a:schemeClr>
                        </a:gs>
                      </a:gsLst>
                      <a:lin ang="5400000" scaled="1"/>
                      <a:tileRect/>
                    </a:gradFill>
                  </a:tcPr>
                </a:tc>
                <a:tc hMerge="1">
                  <a:txBody>
                    <a:bodyPr/>
                    <a:lstStyle/>
                    <a:p>
                      <a:endParaRPr lang="fr-FR"/>
                    </a:p>
                  </a:txBody>
                  <a:tcPr/>
                </a:tc>
                <a:extLst>
                  <a:ext uri="{0D108BD9-81ED-4DB2-BD59-A6C34878D82A}">
                    <a16:rowId xmlns:a16="http://schemas.microsoft.com/office/drawing/2014/main" val="723017425"/>
                  </a:ext>
                </a:extLst>
              </a:tr>
              <a:tr h="1359494">
                <a:tc gridSpan="2">
                  <a:txBody>
                    <a:bodyPr/>
                    <a:lstStyle/>
                    <a:p>
                      <a:endParaRPr lang="fr-FR" sz="2000" dirty="0">
                        <a:effectLst/>
                        <a:latin typeface="Helvetica" pitchFamily="2" charset="0"/>
                      </a:endParaRPr>
                    </a:p>
                    <a:p>
                      <a:pPr algn="ctr"/>
                      <a:r>
                        <a:rPr lang="fr-FR" sz="2000" dirty="0">
                          <a:solidFill>
                            <a:srgbClr val="000000"/>
                          </a:solidFill>
                          <a:effectLst/>
                          <a:latin typeface="Noteworthy Light" panose="02000400000000000000" pitchFamily="2" charset="77"/>
                        </a:rPr>
                        <a:t>Qu’est-ce que la performance en CA2 : </a:t>
                      </a:r>
                      <a:endParaRPr lang="fr-FR" sz="2000" dirty="0">
                        <a:effectLst/>
                      </a:endParaRPr>
                    </a:p>
                    <a:p>
                      <a:pPr algn="ctr"/>
                      <a:r>
                        <a:rPr lang="fr-FR" sz="2000" dirty="0">
                          <a:solidFill>
                            <a:srgbClr val="000000"/>
                          </a:solidFill>
                          <a:effectLst/>
                          <a:latin typeface="Noteworthy Light" panose="02000400000000000000" pitchFamily="2" charset="77"/>
                        </a:rPr>
                        <a:t>Dans un milieu variable ou incertain, réaliser un déplacement adapté et finalisé en toute sécurité</a:t>
                      </a:r>
                      <a:endParaRPr lang="fr-FR" sz="2000" dirty="0">
                        <a:effectLst/>
                      </a:endParaRPr>
                    </a:p>
                    <a:p>
                      <a:endParaRPr lang="fr-FR" sz="2000" dirty="0">
                        <a:effectLst/>
                        <a:latin typeface="Helvetica" pitchFamily="2" charset="0"/>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extLst>
                  <a:ext uri="{0D108BD9-81ED-4DB2-BD59-A6C34878D82A}">
                    <a16:rowId xmlns:a16="http://schemas.microsoft.com/office/drawing/2014/main" val="4021395213"/>
                  </a:ext>
                </a:extLst>
              </a:tr>
              <a:tr h="987599">
                <a:tc>
                  <a:txBody>
                    <a:bodyPr/>
                    <a:lstStyle/>
                    <a:p>
                      <a:r>
                        <a:rPr lang="fr-FR" sz="2000" dirty="0">
                          <a:solidFill>
                            <a:srgbClr val="000000"/>
                          </a:solidFill>
                          <a:effectLst/>
                          <a:latin typeface="Noteworthy Light" panose="02000400000000000000" pitchFamily="2" charset="77"/>
                        </a:rPr>
                        <a:t>Des choix sur le paramètre du </a:t>
                      </a:r>
                      <a:r>
                        <a:rPr lang="fr-FR" sz="2000" b="1" dirty="0">
                          <a:solidFill>
                            <a:srgbClr val="000000"/>
                          </a:solidFill>
                          <a:effectLst/>
                          <a:latin typeface="Noteworthy Light" panose="02000400000000000000" pitchFamily="2" charset="77"/>
                        </a:rPr>
                        <a:t>temps</a:t>
                      </a:r>
                      <a:endParaRPr lang="fr-FR" sz="2000" dirty="0">
                        <a:effectLst/>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r>
                        <a:rPr lang="fr-FR" sz="1800" b="1" dirty="0">
                          <a:solidFill>
                            <a:srgbClr val="000000"/>
                          </a:solidFill>
                          <a:effectLst/>
                          <a:latin typeface="Noteworthy Light" panose="02000400000000000000" pitchFamily="2" charset="77"/>
                        </a:rPr>
                        <a:t>Le temps, garant de la sécurité, est fixé par l’enseignant, il permet d’organiser les choix de l’élève (exemple : 8 minutes pour sortir une voie en escalade).</a:t>
                      </a:r>
                      <a:endParaRPr lang="fr-FR" sz="1800" dirty="0">
                        <a:effectLst/>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778541356"/>
                  </a:ext>
                </a:extLst>
              </a:tr>
              <a:tr h="996043">
                <a:tc>
                  <a:txBody>
                    <a:bodyPr/>
                    <a:lstStyle/>
                    <a:p>
                      <a:r>
                        <a:rPr lang="fr-FR" sz="2000" dirty="0">
                          <a:solidFill>
                            <a:srgbClr val="000000"/>
                          </a:solidFill>
                          <a:effectLst/>
                          <a:latin typeface="Noteworthy Light" panose="02000400000000000000" pitchFamily="2" charset="77"/>
                        </a:rPr>
                        <a:t>Des choix sur le paramètre de la gestion de </a:t>
                      </a:r>
                      <a:r>
                        <a:rPr lang="fr-FR" sz="2000" b="1" dirty="0">
                          <a:solidFill>
                            <a:srgbClr val="000000"/>
                          </a:solidFill>
                          <a:effectLst/>
                          <a:latin typeface="Noteworthy Light" panose="02000400000000000000" pitchFamily="2" charset="77"/>
                        </a:rPr>
                        <a:t>l’espace</a:t>
                      </a:r>
                      <a:endParaRPr lang="fr-FR" sz="2000" dirty="0">
                        <a:effectLst/>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r>
                        <a:rPr lang="fr-FR" sz="1800" b="1" dirty="0">
                          <a:solidFill>
                            <a:srgbClr val="000000"/>
                          </a:solidFill>
                          <a:effectLst/>
                          <a:latin typeface="Noteworthy Light" panose="02000400000000000000" pitchFamily="2" charset="77"/>
                        </a:rPr>
                        <a:t>Les espaces doivent être délimités tout en laissant la place à l’incertitude.</a:t>
                      </a:r>
                      <a:endParaRPr lang="fr-FR" sz="1800" dirty="0">
                        <a:effectLst/>
                      </a:endParaRPr>
                    </a:p>
                    <a:p>
                      <a:r>
                        <a:rPr lang="fr-FR" sz="1800" dirty="0">
                          <a:solidFill>
                            <a:srgbClr val="000000"/>
                          </a:solidFill>
                          <a:effectLst/>
                          <a:latin typeface="Noteworthy Light" panose="02000400000000000000" pitchFamily="2" charset="77"/>
                        </a:rPr>
                        <a:t>Proposer différents parcours afin que l’élève puisse s’essayer en vue d’apprendre à s’adapter.</a:t>
                      </a:r>
                      <a:endParaRPr lang="fr-FR" sz="1800" dirty="0">
                        <a:effectLst/>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33218590"/>
                  </a:ext>
                </a:extLst>
              </a:tr>
              <a:tr h="1536517">
                <a:tc>
                  <a:txBody>
                    <a:bodyPr/>
                    <a:lstStyle/>
                    <a:p>
                      <a:r>
                        <a:rPr lang="fr-FR" sz="2000" dirty="0">
                          <a:solidFill>
                            <a:srgbClr val="000000"/>
                          </a:solidFill>
                          <a:effectLst/>
                          <a:latin typeface="Noteworthy Light" panose="02000400000000000000" pitchFamily="2" charset="77"/>
                        </a:rPr>
                        <a:t>Des choix sur le principe du </a:t>
                      </a:r>
                      <a:r>
                        <a:rPr lang="fr-FR" sz="2000" b="1" dirty="0">
                          <a:solidFill>
                            <a:srgbClr val="000000"/>
                          </a:solidFill>
                          <a:effectLst/>
                          <a:latin typeface="Noteworthy Light" panose="02000400000000000000" pitchFamily="2" charset="77"/>
                        </a:rPr>
                        <a:t>renoncement</a:t>
                      </a:r>
                      <a:endParaRPr lang="fr-FR" sz="2000" dirty="0">
                        <a:effectLst/>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r>
                        <a:rPr lang="fr-FR" sz="1800" b="1" dirty="0">
                          <a:solidFill>
                            <a:srgbClr val="000000"/>
                          </a:solidFill>
                          <a:effectLst/>
                          <a:latin typeface="Noteworthy Light" panose="02000400000000000000" pitchFamily="2" charset="77"/>
                        </a:rPr>
                        <a:t>Possibilité d’adapter ou de renoncer à la leçon au regard de l’analyse du milieu pour l’enseignant.</a:t>
                      </a:r>
                      <a:endParaRPr lang="fr-FR" sz="1800" dirty="0">
                        <a:effectLst/>
                      </a:endParaRPr>
                    </a:p>
                    <a:p>
                      <a:r>
                        <a:rPr lang="fr-FR" sz="1800" b="1" dirty="0">
                          <a:solidFill>
                            <a:srgbClr val="000000"/>
                          </a:solidFill>
                          <a:effectLst/>
                          <a:latin typeface="Noteworthy Light" panose="02000400000000000000" pitchFamily="2" charset="77"/>
                        </a:rPr>
                        <a:t>Réchappe ou renoncement acceptés sans pénalités pour l’élève.</a:t>
                      </a:r>
                      <a:endParaRPr lang="fr-FR" sz="1800" dirty="0">
                        <a:effectLst/>
                      </a:endParaRPr>
                    </a:p>
                    <a:p>
                      <a:r>
                        <a:rPr lang="fr-FR" sz="1800" dirty="0">
                          <a:solidFill>
                            <a:srgbClr val="000000"/>
                          </a:solidFill>
                          <a:effectLst/>
                          <a:latin typeface="Noteworthy Light" panose="02000400000000000000" pitchFamily="2" charset="77"/>
                        </a:rPr>
                        <a:t>L’élève doit être capable d’argumenter la décision d’avoir renoncé d’après son analyse croisant celle du milieu et celle de ses ressources personnelles</a:t>
                      </a:r>
                      <a:endParaRPr lang="fr-FR" sz="1800" dirty="0">
                        <a:effectLst/>
                      </a:endParaRPr>
                    </a:p>
                  </a:txBody>
                  <a:tcPr marL="10927" marR="10927" marT="10927" marB="109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943662678"/>
                  </a:ext>
                </a:extLst>
              </a:tr>
            </a:tbl>
          </a:graphicData>
        </a:graphic>
      </p:graphicFrame>
    </p:spTree>
    <p:extLst>
      <p:ext uri="{BB962C8B-B14F-4D97-AF65-F5344CB8AC3E}">
        <p14:creationId xmlns:p14="http://schemas.microsoft.com/office/powerpoint/2010/main" val="74823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A88856C-333C-A744-99A3-23FD71D06985}"/>
              </a:ext>
            </a:extLst>
          </p:cNvPr>
          <p:cNvGraphicFramePr>
            <a:graphicFrameLocks noGrp="1"/>
          </p:cNvGraphicFramePr>
          <p:nvPr>
            <p:extLst>
              <p:ext uri="{D42A27DB-BD31-4B8C-83A1-F6EECF244321}">
                <p14:modId xmlns:p14="http://schemas.microsoft.com/office/powerpoint/2010/main" val="663208814"/>
              </p:ext>
            </p:extLst>
          </p:nvPr>
        </p:nvGraphicFramePr>
        <p:xfrm>
          <a:off x="1172936" y="369463"/>
          <a:ext cx="9846128" cy="6119074"/>
        </p:xfrm>
        <a:graphic>
          <a:graphicData uri="http://schemas.openxmlformats.org/drawingml/2006/table">
            <a:tbl>
              <a:tblPr/>
              <a:tblGrid>
                <a:gridCol w="3935185">
                  <a:extLst>
                    <a:ext uri="{9D8B030D-6E8A-4147-A177-3AD203B41FA5}">
                      <a16:colId xmlns:a16="http://schemas.microsoft.com/office/drawing/2014/main" val="1776485620"/>
                    </a:ext>
                  </a:extLst>
                </a:gridCol>
                <a:gridCol w="5910943">
                  <a:extLst>
                    <a:ext uri="{9D8B030D-6E8A-4147-A177-3AD203B41FA5}">
                      <a16:colId xmlns:a16="http://schemas.microsoft.com/office/drawing/2014/main" val="2109686945"/>
                    </a:ext>
                  </a:extLst>
                </a:gridCol>
              </a:tblGrid>
              <a:tr h="1274143">
                <a:tc gridSpan="2">
                  <a:txBody>
                    <a:bodyPr/>
                    <a:lstStyle/>
                    <a:p>
                      <a:pPr algn="ctr"/>
                      <a:endParaRPr lang="fr-FR" sz="1800" b="1" dirty="0">
                        <a:solidFill>
                          <a:srgbClr val="000000"/>
                        </a:solidFill>
                        <a:effectLst/>
                        <a:latin typeface="Belle Allure CM" panose="02000803000000000000" pitchFamily="2" charset="0"/>
                      </a:endParaRPr>
                    </a:p>
                    <a:p>
                      <a:pPr algn="ctr"/>
                      <a:r>
                        <a:rPr lang="fr-FR" sz="1800" b="1" dirty="0">
                          <a:solidFill>
                            <a:srgbClr val="000000"/>
                          </a:solidFill>
                          <a:effectLst/>
                          <a:latin typeface="Belle Allure CM" panose="02000803000000000000" pitchFamily="2" charset="0"/>
                        </a:rPr>
                        <a:t>Petit guide pour l’enseignant (côté élève) : </a:t>
                      </a:r>
                      <a:endParaRPr lang="fr-FR" sz="1800" dirty="0">
                        <a:effectLst/>
                      </a:endParaRPr>
                    </a:p>
                    <a:p>
                      <a:pPr algn="ctr"/>
                      <a:r>
                        <a:rPr lang="fr-FR" sz="1800" b="1" dirty="0">
                          <a:solidFill>
                            <a:srgbClr val="000000"/>
                          </a:solidFill>
                          <a:effectLst/>
                          <a:latin typeface="Belle Allure CM" panose="02000803000000000000" pitchFamily="2" charset="0"/>
                        </a:rPr>
                        <a:t>Est-ce que la situation que je propose permet à mes élèves de faire des choix sécuritaires et responsables ? les situant en CA 2 ?</a:t>
                      </a:r>
                      <a:endParaRPr lang="fr-FR" sz="1800" dirty="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gradFill>
                      <a:gsLst>
                        <a:gs pos="0">
                          <a:schemeClr val="accent5">
                            <a:lumMod val="60000"/>
                            <a:lumOff val="40000"/>
                          </a:schemeClr>
                        </a:gs>
                        <a:gs pos="50000">
                          <a:srgbClr val="00B0F0"/>
                        </a:gs>
                        <a:gs pos="100000">
                          <a:schemeClr val="accent5">
                            <a:lumMod val="75000"/>
                          </a:schemeClr>
                        </a:gs>
                        <a:gs pos="100000">
                          <a:srgbClr val="0070C0"/>
                        </a:gs>
                      </a:gsLst>
                      <a:lin ang="5400000" scaled="1"/>
                    </a:gradFill>
                  </a:tcPr>
                </a:tc>
                <a:tc hMerge="1">
                  <a:txBody>
                    <a:bodyPr/>
                    <a:lstStyle/>
                    <a:p>
                      <a:endParaRPr lang="fr-FR"/>
                    </a:p>
                  </a:txBody>
                  <a:tcPr/>
                </a:tc>
                <a:extLst>
                  <a:ext uri="{0D108BD9-81ED-4DB2-BD59-A6C34878D82A}">
                    <a16:rowId xmlns:a16="http://schemas.microsoft.com/office/drawing/2014/main" val="3233317560"/>
                  </a:ext>
                </a:extLst>
              </a:tr>
              <a:tr h="497434">
                <a:tc gridSpan="2">
                  <a:txBody>
                    <a:bodyPr/>
                    <a:lstStyle/>
                    <a:p>
                      <a:pPr algn="ctr"/>
                      <a:endParaRPr lang="fr-FR" sz="1200" dirty="0">
                        <a:solidFill>
                          <a:srgbClr val="000000"/>
                        </a:solidFill>
                        <a:effectLst/>
                        <a:latin typeface="Noteworthy Light" panose="02000400000000000000" pitchFamily="2" charset="77"/>
                      </a:endParaRPr>
                    </a:p>
                    <a:p>
                      <a:pPr algn="ctr"/>
                      <a:r>
                        <a:rPr lang="fr-FR" sz="1800" dirty="0">
                          <a:solidFill>
                            <a:srgbClr val="000000"/>
                          </a:solidFill>
                          <a:effectLst/>
                          <a:latin typeface="Noteworthy Light" panose="02000400000000000000" pitchFamily="2" charset="77"/>
                        </a:rPr>
                        <a:t>Qu’est-ce que la performance en CA2 : </a:t>
                      </a:r>
                      <a:endParaRPr lang="fr-FR" sz="1800" dirty="0">
                        <a:effectLst/>
                      </a:endParaRPr>
                    </a:p>
                    <a:p>
                      <a:pPr algn="ctr"/>
                      <a:r>
                        <a:rPr lang="fr-FR" sz="1800" dirty="0">
                          <a:solidFill>
                            <a:srgbClr val="000000"/>
                          </a:solidFill>
                          <a:effectLst/>
                          <a:latin typeface="Noteworthy Light" panose="02000400000000000000" pitchFamily="2" charset="77"/>
                        </a:rPr>
                        <a:t>Dans un milieu variable ou incertain, réaliser un déplacement adapté et finalisé en toute sécurité</a:t>
                      </a:r>
                    </a:p>
                    <a:p>
                      <a:pPr algn="ctr"/>
                      <a:endParaRPr lang="fr-FR" sz="1800" dirty="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extLst>
                  <a:ext uri="{0D108BD9-81ED-4DB2-BD59-A6C34878D82A}">
                    <a16:rowId xmlns:a16="http://schemas.microsoft.com/office/drawing/2014/main" val="2307014389"/>
                  </a:ext>
                </a:extLst>
              </a:tr>
              <a:tr h="963459">
                <a:tc gridSpan="2">
                  <a:txBody>
                    <a:bodyPr/>
                    <a:lstStyle/>
                    <a:p>
                      <a:pPr algn="just"/>
                      <a:r>
                        <a:rPr lang="fr-FR" sz="1800" dirty="0">
                          <a:solidFill>
                            <a:srgbClr val="000000"/>
                          </a:solidFill>
                          <a:effectLst/>
                          <a:latin typeface="Noteworthy Light" panose="02000400000000000000" pitchFamily="2" charset="77"/>
                        </a:rPr>
                        <a:t>      Pour conduire et finaliser un déplacement ce sont bien les choix résultants de l’analyse des ressources personnelles et d’autrui, au regard du milieu, qui sont spécifiques au champ d’apprentissage 2. Cela aura des incidences sur les aspects sécuritaires physiques et matériels.</a:t>
                      </a:r>
                      <a:endParaRPr lang="fr-FR" sz="1800" dirty="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extLst>
                  <a:ext uri="{0D108BD9-81ED-4DB2-BD59-A6C34878D82A}">
                    <a16:rowId xmlns:a16="http://schemas.microsoft.com/office/drawing/2014/main" val="4166131390"/>
                  </a:ext>
                </a:extLst>
              </a:tr>
              <a:tr h="808117">
                <a:tc>
                  <a:txBody>
                    <a:bodyPr/>
                    <a:lstStyle/>
                    <a:p>
                      <a:r>
                        <a:rPr lang="fr-FR" sz="1800">
                          <a:solidFill>
                            <a:srgbClr val="000000"/>
                          </a:solidFill>
                          <a:effectLst/>
                          <a:latin typeface="Noteworthy Light" panose="02000400000000000000" pitchFamily="2" charset="77"/>
                        </a:rPr>
                        <a:t>Des choix sur le paramètre du </a:t>
                      </a:r>
                      <a:r>
                        <a:rPr lang="fr-FR" sz="1800" b="1">
                          <a:solidFill>
                            <a:srgbClr val="000000"/>
                          </a:solidFill>
                          <a:effectLst/>
                          <a:latin typeface="Noteworthy Light" panose="02000400000000000000" pitchFamily="2" charset="77"/>
                        </a:rPr>
                        <a:t>temps</a:t>
                      </a:r>
                      <a:endParaRPr lang="fr-FR" sz="180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r>
                        <a:rPr lang="fr-FR" sz="1800" dirty="0">
                          <a:solidFill>
                            <a:srgbClr val="000000"/>
                          </a:solidFill>
                          <a:effectLst/>
                          <a:latin typeface="Noteworthy Light" panose="02000400000000000000" pitchFamily="2" charset="77"/>
                        </a:rPr>
                        <a:t>En fonction de ses capacités</a:t>
                      </a:r>
                      <a:endParaRPr lang="fr-FR" sz="1800" dirty="0">
                        <a:effectLst/>
                      </a:endParaRPr>
                    </a:p>
                    <a:p>
                      <a:r>
                        <a:rPr lang="fr-FR" sz="1800" dirty="0">
                          <a:solidFill>
                            <a:srgbClr val="000000"/>
                          </a:solidFill>
                          <a:effectLst/>
                          <a:latin typeface="Noteworthy Light" panose="02000400000000000000" pitchFamily="2" charset="77"/>
                        </a:rPr>
                        <a:t>Pour des binômes : choix en fonction des autres</a:t>
                      </a:r>
                      <a:endParaRPr lang="fr-FR" sz="1800" dirty="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651129520"/>
                  </a:ext>
                </a:extLst>
              </a:tr>
              <a:tr h="963459">
                <a:tc>
                  <a:txBody>
                    <a:bodyPr/>
                    <a:lstStyle/>
                    <a:p>
                      <a:r>
                        <a:rPr lang="fr-FR" sz="1800" dirty="0">
                          <a:solidFill>
                            <a:srgbClr val="000000"/>
                          </a:solidFill>
                          <a:effectLst/>
                          <a:latin typeface="Noteworthy Light" panose="02000400000000000000" pitchFamily="2" charset="77"/>
                        </a:rPr>
                        <a:t>Des choix sur la gestion de </a:t>
                      </a:r>
                      <a:r>
                        <a:rPr lang="fr-FR" sz="1800" b="1" dirty="0">
                          <a:solidFill>
                            <a:srgbClr val="000000"/>
                          </a:solidFill>
                          <a:effectLst/>
                          <a:latin typeface="Noteworthy Light" panose="02000400000000000000" pitchFamily="2" charset="77"/>
                        </a:rPr>
                        <a:t>l’espace</a:t>
                      </a:r>
                      <a:endParaRPr lang="fr-FR" sz="1800" dirty="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tc>
                  <a:txBody>
                    <a:bodyPr/>
                    <a:lstStyle/>
                    <a:p>
                      <a:r>
                        <a:rPr lang="fr-FR" sz="1800" dirty="0">
                          <a:solidFill>
                            <a:srgbClr val="000000"/>
                          </a:solidFill>
                          <a:effectLst/>
                          <a:latin typeface="Noteworthy Light" panose="02000400000000000000" pitchFamily="2" charset="77"/>
                        </a:rPr>
                        <a:t>Choix en fonction de son environnement</a:t>
                      </a:r>
                      <a:endParaRPr lang="fr-FR" sz="1800" dirty="0">
                        <a:effectLst/>
                      </a:endParaRPr>
                    </a:p>
                    <a:p>
                      <a:r>
                        <a:rPr lang="fr-FR" sz="1800" b="1" dirty="0">
                          <a:solidFill>
                            <a:srgbClr val="000000"/>
                          </a:solidFill>
                          <a:effectLst/>
                          <a:latin typeface="Noteworthy Light" panose="02000400000000000000" pitchFamily="2" charset="77"/>
                        </a:rPr>
                        <a:t>Proposer une situation qui permet à l’élève d’expérimenter pour connaître son niveau</a:t>
                      </a:r>
                      <a:endParaRPr lang="fr-FR" sz="1800" dirty="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349781457"/>
                  </a:ext>
                </a:extLst>
              </a:tr>
              <a:tr h="963459">
                <a:tc>
                  <a:txBody>
                    <a:bodyPr/>
                    <a:lstStyle/>
                    <a:p>
                      <a:r>
                        <a:rPr lang="fr-FR" sz="1800">
                          <a:solidFill>
                            <a:srgbClr val="000000"/>
                          </a:solidFill>
                          <a:effectLst/>
                          <a:latin typeface="Noteworthy Light" panose="02000400000000000000" pitchFamily="2" charset="77"/>
                        </a:rPr>
                        <a:t>Des choix sur le principe du </a:t>
                      </a:r>
                      <a:r>
                        <a:rPr lang="fr-FR" sz="1800" b="1">
                          <a:solidFill>
                            <a:srgbClr val="000000"/>
                          </a:solidFill>
                          <a:effectLst/>
                          <a:latin typeface="Noteworthy Light" panose="02000400000000000000" pitchFamily="2" charset="77"/>
                        </a:rPr>
                        <a:t>renoncement</a:t>
                      </a:r>
                      <a:endParaRPr lang="fr-FR" sz="180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r>
                        <a:rPr lang="fr-FR" sz="1800" dirty="0">
                          <a:solidFill>
                            <a:srgbClr val="000000"/>
                          </a:solidFill>
                          <a:effectLst/>
                          <a:latin typeface="Noteworthy Light" panose="02000400000000000000" pitchFamily="2" charset="77"/>
                        </a:rPr>
                        <a:t>M’adapter en temps réel aux perturbations du milieu.</a:t>
                      </a:r>
                      <a:endParaRPr lang="fr-FR" sz="1800" dirty="0">
                        <a:effectLst/>
                      </a:endParaRPr>
                    </a:p>
                    <a:p>
                      <a:r>
                        <a:rPr lang="fr-FR" sz="1800" dirty="0">
                          <a:solidFill>
                            <a:srgbClr val="000000"/>
                          </a:solidFill>
                          <a:effectLst/>
                          <a:latin typeface="Noteworthy Light" panose="02000400000000000000" pitchFamily="2" charset="77"/>
                        </a:rPr>
                        <a:t>Réchappe ou renoncement acceptés sans pénalités.</a:t>
                      </a:r>
                      <a:endParaRPr lang="fr-FR" sz="1800" dirty="0">
                        <a:effectLst/>
                      </a:endParaRPr>
                    </a:p>
                  </a:txBody>
                  <a:tcPr marL="10785" marR="10785" marT="10785" marB="10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080333235"/>
                  </a:ext>
                </a:extLst>
              </a:tr>
            </a:tbl>
          </a:graphicData>
        </a:graphic>
      </p:graphicFrame>
    </p:spTree>
    <p:extLst>
      <p:ext uri="{BB962C8B-B14F-4D97-AF65-F5344CB8AC3E}">
        <p14:creationId xmlns:p14="http://schemas.microsoft.com/office/powerpoint/2010/main" val="355568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EF20B87-62AE-44DE-9EAF-5590CDF6182E}"/>
              </a:ext>
            </a:extLst>
          </p:cNvPr>
          <p:cNvSpPr txBox="1"/>
          <p:nvPr/>
        </p:nvSpPr>
        <p:spPr>
          <a:xfrm>
            <a:off x="775447" y="147624"/>
            <a:ext cx="10641106" cy="369332"/>
          </a:xfrm>
          <a:prstGeom prst="rect">
            <a:avLst/>
          </a:prstGeom>
          <a:solidFill>
            <a:schemeClr val="tx1"/>
          </a:solidFill>
        </p:spPr>
        <p:txBody>
          <a:bodyPr wrap="square" rtlCol="0">
            <a:spAutoFit/>
          </a:bodyPr>
          <a:lstStyle/>
          <a:p>
            <a:pPr algn="ctr"/>
            <a:r>
              <a:rPr lang="fr-FR" dirty="0">
                <a:solidFill>
                  <a:schemeClr val="bg1"/>
                </a:solidFill>
              </a:rPr>
              <a:t>Une proposition de réponse à la question professionnelle posée : une situation pour faire apprendre</a:t>
            </a:r>
          </a:p>
        </p:txBody>
      </p:sp>
      <p:graphicFrame>
        <p:nvGraphicFramePr>
          <p:cNvPr id="3" name="Tableau 2">
            <a:extLst>
              <a:ext uri="{FF2B5EF4-FFF2-40B4-BE49-F238E27FC236}">
                <a16:creationId xmlns:a16="http://schemas.microsoft.com/office/drawing/2014/main" id="{757AE2E3-8909-4A1D-8C7A-6A5AC44C852B}"/>
              </a:ext>
            </a:extLst>
          </p:cNvPr>
          <p:cNvGraphicFramePr>
            <a:graphicFrameLocks noGrp="1"/>
          </p:cNvGraphicFramePr>
          <p:nvPr>
            <p:extLst>
              <p:ext uri="{D42A27DB-BD31-4B8C-83A1-F6EECF244321}">
                <p14:modId xmlns:p14="http://schemas.microsoft.com/office/powerpoint/2010/main" val="1092550736"/>
              </p:ext>
            </p:extLst>
          </p:nvPr>
        </p:nvGraphicFramePr>
        <p:xfrm>
          <a:off x="166050" y="1457960"/>
          <a:ext cx="6145336" cy="3942080"/>
        </p:xfrm>
        <a:graphic>
          <a:graphicData uri="http://schemas.openxmlformats.org/drawingml/2006/table">
            <a:tbl>
              <a:tblPr firstRow="1" bandRow="1">
                <a:tableStyleId>{5C22544A-7EE6-4342-B048-85BDC9FD1C3A}</a:tableStyleId>
              </a:tblPr>
              <a:tblGrid>
                <a:gridCol w="3066442">
                  <a:extLst>
                    <a:ext uri="{9D8B030D-6E8A-4147-A177-3AD203B41FA5}">
                      <a16:colId xmlns:a16="http://schemas.microsoft.com/office/drawing/2014/main" val="332016387"/>
                    </a:ext>
                  </a:extLst>
                </a:gridCol>
                <a:gridCol w="3078894">
                  <a:extLst>
                    <a:ext uri="{9D8B030D-6E8A-4147-A177-3AD203B41FA5}">
                      <a16:colId xmlns:a16="http://schemas.microsoft.com/office/drawing/2014/main" val="1924290476"/>
                    </a:ext>
                  </a:extLst>
                </a:gridCol>
              </a:tblGrid>
              <a:tr h="370840">
                <a:tc gridSpan="2">
                  <a:txBody>
                    <a:bodyPr/>
                    <a:lstStyle/>
                    <a:p>
                      <a:pPr algn="ctr"/>
                      <a:r>
                        <a:rPr lang="fr-FR" dirty="0"/>
                        <a:t>SITUATION en </a:t>
                      </a:r>
                      <a:r>
                        <a:rPr lang="fr-FR" dirty="0" err="1"/>
                        <a:t>Va’a</a:t>
                      </a:r>
                      <a:endParaRPr lang="fr-FR" dirty="0"/>
                    </a:p>
                  </a:txBody>
                  <a:tcPr/>
                </a:tc>
                <a:tc hMerge="1">
                  <a:txBody>
                    <a:bodyPr/>
                    <a:lstStyle/>
                    <a:p>
                      <a:endParaRPr lang="fr-FR" dirty="0"/>
                    </a:p>
                  </a:txBody>
                  <a:tcPr/>
                </a:tc>
                <a:extLst>
                  <a:ext uri="{0D108BD9-81ED-4DB2-BD59-A6C34878D82A}">
                    <a16:rowId xmlns:a16="http://schemas.microsoft.com/office/drawing/2014/main" val="1415530548"/>
                  </a:ext>
                </a:extLst>
              </a:tr>
              <a:tr h="370840">
                <a:tc gridSpan="2">
                  <a:txBody>
                    <a:bodyPr/>
                    <a:lstStyle/>
                    <a:p>
                      <a:pPr algn="ctr"/>
                      <a:r>
                        <a:rPr lang="fr-FR" dirty="0"/>
                        <a:t>Objectif</a:t>
                      </a:r>
                    </a:p>
                  </a:txBody>
                  <a:tcPr/>
                </a:tc>
                <a:tc hMerge="1">
                  <a:txBody>
                    <a:bodyPr/>
                    <a:lstStyle/>
                    <a:p>
                      <a:endParaRPr lang="fr-FR" dirty="0"/>
                    </a:p>
                  </a:txBody>
                  <a:tcPr/>
                </a:tc>
                <a:extLst>
                  <a:ext uri="{0D108BD9-81ED-4DB2-BD59-A6C34878D82A}">
                    <a16:rowId xmlns:a16="http://schemas.microsoft.com/office/drawing/2014/main" val="2138923459"/>
                  </a:ext>
                </a:extLst>
              </a:tr>
              <a:tr h="370840">
                <a:tc>
                  <a:txBody>
                    <a:bodyPr/>
                    <a:lstStyle/>
                    <a:p>
                      <a:r>
                        <a:rPr lang="fr-FR" dirty="0">
                          <a:latin typeface="Noteworthy Light" panose="02000400000000000000" pitchFamily="2" charset="77"/>
                          <a:ea typeface="Noteworthy Light" panose="02000400000000000000" pitchFamily="2" charset="77"/>
                        </a:rPr>
                        <a:t>Professeur : </a:t>
                      </a:r>
                    </a:p>
                    <a:p>
                      <a:r>
                        <a:rPr lang="fr-FR" dirty="0">
                          <a:latin typeface="Noteworthy Light" panose="02000400000000000000" pitchFamily="2" charset="77"/>
                          <a:ea typeface="Noteworthy Light" panose="02000400000000000000" pitchFamily="2" charset="77"/>
                        </a:rPr>
                        <a:t>Amener l’élève à faire des choix responsables dans un milieu incertain</a:t>
                      </a:r>
                    </a:p>
                    <a:p>
                      <a:r>
                        <a:rPr lang="fr-FR" dirty="0">
                          <a:latin typeface="Noteworthy Light" panose="02000400000000000000" pitchFamily="2" charset="77"/>
                          <a:ea typeface="Noteworthy Light" panose="02000400000000000000" pitchFamily="2" charset="77"/>
                        </a:rPr>
                        <a:t>-&gt; risque/sécurité</a:t>
                      </a:r>
                    </a:p>
                    <a:p>
                      <a:r>
                        <a:rPr lang="fr-FR" dirty="0">
                          <a:latin typeface="Noteworthy Light" panose="02000400000000000000" pitchFamily="2" charset="77"/>
                          <a:ea typeface="Noteworthy Light" panose="02000400000000000000" pitchFamily="2" charset="77"/>
                        </a:rPr>
                        <a:t>-&gt; conséquences des choix</a:t>
                      </a:r>
                    </a:p>
                    <a:p>
                      <a:r>
                        <a:rPr lang="fr-FR" dirty="0">
                          <a:latin typeface="Noteworthy Light" panose="02000400000000000000" pitchFamily="2" charset="77"/>
                          <a:ea typeface="Noteworthy Light" panose="02000400000000000000" pitchFamily="2" charset="77"/>
                        </a:rPr>
                        <a:t>-&gt; apprendre à renoncer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Noteworthy Light" panose="02000400000000000000" pitchFamily="2" charset="77"/>
                          <a:ea typeface="Noteworthy Light" panose="02000400000000000000" pitchFamily="2" charset="77"/>
                          <a:cs typeface="+mn-cs"/>
                        </a:rPr>
                        <a:t>Élève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Noteworthy Light" panose="02000400000000000000" pitchFamily="2" charset="77"/>
                          <a:ea typeface="Noteworthy Light" panose="02000400000000000000" pitchFamily="2" charset="77"/>
                          <a:cs typeface="+mn-cs"/>
                        </a:rPr>
                        <a:t>Réaliser un déplacement sécurisé autour de 3 bouées dans un temps imparti.</a:t>
                      </a:r>
                      <a:r>
                        <a:rPr lang="fr-FR" dirty="0">
                          <a:effectLst/>
                          <a:latin typeface="Noteworthy Light" panose="02000400000000000000" pitchFamily="2" charset="77"/>
                          <a:ea typeface="Noteworthy Light" panose="02000400000000000000" pitchFamily="2" charset="77"/>
                        </a:rPr>
                        <a:t> </a:t>
                      </a:r>
                      <a:endParaRPr lang="fr-FR" dirty="0">
                        <a:latin typeface="Noteworthy Light" panose="02000400000000000000" pitchFamily="2" charset="77"/>
                        <a:ea typeface="Noteworthy Light" panose="02000400000000000000"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Noteworthy Light" panose="02000400000000000000" pitchFamily="2" charset="77"/>
                        <a:ea typeface="Noteworthy Light" panose="02000400000000000000" pitchFamily="2" charset="77"/>
                        <a:cs typeface="+mn-cs"/>
                      </a:endParaRPr>
                    </a:p>
                  </a:txBody>
                  <a:tcPr/>
                </a:tc>
                <a:extLst>
                  <a:ext uri="{0D108BD9-81ED-4DB2-BD59-A6C34878D82A}">
                    <a16:rowId xmlns:a16="http://schemas.microsoft.com/office/drawing/2014/main" val="3248982462"/>
                  </a:ext>
                </a:extLst>
              </a:tr>
              <a:tr h="370840">
                <a:tc gridSpan="2">
                  <a:txBody>
                    <a:bodyPr/>
                    <a:lstStyle/>
                    <a:p>
                      <a:r>
                        <a:rPr lang="fr-FR" dirty="0"/>
                        <a:t>ORGANISATION</a:t>
                      </a:r>
                    </a:p>
                    <a:p>
                      <a:r>
                        <a:rPr lang="fr-FR" dirty="0">
                          <a:latin typeface="Noteworthy Light" panose="02000400000000000000" pitchFamily="2" charset="77"/>
                          <a:ea typeface="Noteworthy Light" panose="02000400000000000000" pitchFamily="2" charset="77"/>
                        </a:rPr>
                        <a:t>L’élève doit faire des choix dans la composition de l’équipage, dans le choix du parcours, dans l’analyse du milieu (plan d’eau) et de leur état de forme</a:t>
                      </a:r>
                    </a:p>
                  </a:txBody>
                  <a:tcPr/>
                </a:tc>
                <a:tc hMerge="1">
                  <a:txBody>
                    <a:bodyPr/>
                    <a:lstStyle/>
                    <a:p>
                      <a:endParaRPr lang="fr-FR" dirty="0"/>
                    </a:p>
                  </a:txBody>
                  <a:tcPr/>
                </a:tc>
                <a:extLst>
                  <a:ext uri="{0D108BD9-81ED-4DB2-BD59-A6C34878D82A}">
                    <a16:rowId xmlns:a16="http://schemas.microsoft.com/office/drawing/2014/main" val="4005984034"/>
                  </a:ext>
                </a:extLst>
              </a:tr>
            </a:tbl>
          </a:graphicData>
        </a:graphic>
      </p:graphicFrame>
      <p:pic>
        <p:nvPicPr>
          <p:cNvPr id="22" name="Image 21">
            <a:extLst>
              <a:ext uri="{FF2B5EF4-FFF2-40B4-BE49-F238E27FC236}">
                <a16:creationId xmlns:a16="http://schemas.microsoft.com/office/drawing/2014/main" id="{3A0E2F30-A74F-9442-AF25-D78AAD414A4A}"/>
              </a:ext>
            </a:extLst>
          </p:cNvPr>
          <p:cNvPicPr>
            <a:picLocks noChangeAspect="1"/>
          </p:cNvPicPr>
          <p:nvPr/>
        </p:nvPicPr>
        <p:blipFill>
          <a:blip r:embed="rId2"/>
          <a:stretch>
            <a:fillRect/>
          </a:stretch>
        </p:blipFill>
        <p:spPr>
          <a:xfrm>
            <a:off x="6477436" y="1314080"/>
            <a:ext cx="5548513" cy="4229840"/>
          </a:xfrm>
          <a:prstGeom prst="rect">
            <a:avLst/>
          </a:prstGeom>
        </p:spPr>
      </p:pic>
    </p:spTree>
    <p:extLst>
      <p:ext uri="{BB962C8B-B14F-4D97-AF65-F5344CB8AC3E}">
        <p14:creationId xmlns:p14="http://schemas.microsoft.com/office/powerpoint/2010/main" val="425237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EF55C1-E983-6D48-9B6C-156DE744833F}"/>
              </a:ext>
            </a:extLst>
          </p:cNvPr>
          <p:cNvPicPr>
            <a:picLocks noChangeAspect="1"/>
          </p:cNvPicPr>
          <p:nvPr/>
        </p:nvPicPr>
        <p:blipFill rotWithShape="1">
          <a:blip r:embed="rId2"/>
          <a:srcRect l="6225" t="6215" r="6400" b="40095"/>
          <a:stretch/>
        </p:blipFill>
        <p:spPr>
          <a:xfrm>
            <a:off x="509361" y="669036"/>
            <a:ext cx="6347948" cy="5519928"/>
          </a:xfrm>
          <a:prstGeom prst="rect">
            <a:avLst/>
          </a:prstGeom>
          <a:solidFill>
            <a:srgbClr val="F2F2F2"/>
          </a:solidFill>
        </p:spPr>
      </p:pic>
      <p:graphicFrame>
        <p:nvGraphicFramePr>
          <p:cNvPr id="6" name="Tableau 5">
            <a:extLst>
              <a:ext uri="{FF2B5EF4-FFF2-40B4-BE49-F238E27FC236}">
                <a16:creationId xmlns:a16="http://schemas.microsoft.com/office/drawing/2014/main" id="{013B9753-7B83-6C4D-825F-8996FBD3BAAB}"/>
              </a:ext>
            </a:extLst>
          </p:cNvPr>
          <p:cNvGraphicFramePr>
            <a:graphicFrameLocks noGrp="1"/>
          </p:cNvGraphicFramePr>
          <p:nvPr>
            <p:extLst>
              <p:ext uri="{D42A27DB-BD31-4B8C-83A1-F6EECF244321}">
                <p14:modId xmlns:p14="http://schemas.microsoft.com/office/powerpoint/2010/main" val="1986031866"/>
              </p:ext>
            </p:extLst>
          </p:nvPr>
        </p:nvGraphicFramePr>
        <p:xfrm>
          <a:off x="7366670" y="545438"/>
          <a:ext cx="4315968" cy="5767125"/>
        </p:xfrm>
        <a:graphic>
          <a:graphicData uri="http://schemas.openxmlformats.org/drawingml/2006/table">
            <a:tbl>
              <a:tblPr firstRow="1" bandRow="1">
                <a:tableStyleId>{5C22544A-7EE6-4342-B048-85BDC9FD1C3A}</a:tableStyleId>
              </a:tblPr>
              <a:tblGrid>
                <a:gridCol w="1706421">
                  <a:extLst>
                    <a:ext uri="{9D8B030D-6E8A-4147-A177-3AD203B41FA5}">
                      <a16:colId xmlns:a16="http://schemas.microsoft.com/office/drawing/2014/main" val="2634127256"/>
                    </a:ext>
                  </a:extLst>
                </a:gridCol>
                <a:gridCol w="2609547">
                  <a:extLst>
                    <a:ext uri="{9D8B030D-6E8A-4147-A177-3AD203B41FA5}">
                      <a16:colId xmlns:a16="http://schemas.microsoft.com/office/drawing/2014/main" val="4026208602"/>
                    </a:ext>
                  </a:extLst>
                </a:gridCol>
              </a:tblGrid>
              <a:tr h="1230727">
                <a:tc>
                  <a:txBody>
                    <a:bodyPr/>
                    <a:lstStyle/>
                    <a:p>
                      <a:pPr algn="ctr"/>
                      <a:r>
                        <a:rPr lang="fr-FR" dirty="0">
                          <a:solidFill>
                            <a:schemeClr val="bg2"/>
                          </a:solidFill>
                          <a:latin typeface="+mj-lt"/>
                          <a:ea typeface="Noteworthy Light" panose="02000400000000000000" pitchFamily="2" charset="77"/>
                          <a:cs typeface="Helvetica Neue" panose="02000503000000020004" pitchFamily="2" charset="0"/>
                        </a:rPr>
                        <a:t>CONTRAINTES EXPLOITEES</a:t>
                      </a:r>
                    </a:p>
                  </a:txBody>
                  <a:tcPr>
                    <a:solidFill>
                      <a:srgbClr val="00FA00"/>
                    </a:solidFill>
                  </a:tcPr>
                </a:tc>
                <a:tc>
                  <a:txBody>
                    <a:bodyPr/>
                    <a:lstStyle/>
                    <a:p>
                      <a:pPr algn="ctr"/>
                      <a:r>
                        <a:rPr lang="fr-FR" dirty="0">
                          <a:solidFill>
                            <a:schemeClr val="bg2"/>
                          </a:solidFill>
                          <a:latin typeface="+mj-lt"/>
                          <a:ea typeface="Noteworthy Light" panose="02000400000000000000" pitchFamily="2" charset="77"/>
                          <a:cs typeface="Helvetica Neue" panose="02000503000000020004" pitchFamily="2" charset="0"/>
                        </a:rPr>
                        <a:t>TRANSFORMATIONS VISEES</a:t>
                      </a:r>
                    </a:p>
                    <a:p>
                      <a:pPr algn="ctr"/>
                      <a:r>
                        <a:rPr lang="fr-FR" dirty="0">
                          <a:solidFill>
                            <a:schemeClr val="bg2"/>
                          </a:solidFill>
                          <a:latin typeface="Noteworthy Light" panose="02000400000000000000" pitchFamily="2" charset="77"/>
                          <a:ea typeface="Noteworthy Light" panose="02000400000000000000" pitchFamily="2" charset="77"/>
                          <a:cs typeface="Helvetica Neue" panose="02000503000000020004" pitchFamily="2" charset="0"/>
                        </a:rPr>
                        <a:t>« savoir s’adapter - savoir renoncer »</a:t>
                      </a:r>
                    </a:p>
                  </a:txBody>
                  <a:tcPr>
                    <a:solidFill>
                      <a:schemeClr val="accent1">
                        <a:lumMod val="20000"/>
                        <a:lumOff val="80000"/>
                      </a:schemeClr>
                    </a:solidFill>
                  </a:tcPr>
                </a:tc>
                <a:extLst>
                  <a:ext uri="{0D108BD9-81ED-4DB2-BD59-A6C34878D82A}">
                    <a16:rowId xmlns:a16="http://schemas.microsoft.com/office/drawing/2014/main" val="1691844836"/>
                  </a:ext>
                </a:extLst>
              </a:tr>
              <a:tr h="8615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latin typeface="Noteworthy Light" panose="02000400000000000000" pitchFamily="2" charset="77"/>
                          <a:ea typeface="Noteworthy Light" panose="02000400000000000000" pitchFamily="2" charset="77"/>
                          <a:cs typeface="Helvetica Neue" panose="02000503000000020004" pitchFamily="2" charset="0"/>
                        </a:rPr>
                        <a:t>Temps</a:t>
                      </a:r>
                    </a:p>
                    <a:p>
                      <a:endParaRPr lang="fr-FR" dirty="0">
                        <a:latin typeface="Noteworthy Light" panose="02000400000000000000" pitchFamily="2" charset="77"/>
                        <a:ea typeface="Noteworthy Light" panose="02000400000000000000" pitchFamily="2" charset="77"/>
                        <a:cs typeface="Helvetica Neue" panose="02000503000000020004" pitchFamily="2" charset="0"/>
                      </a:endParaRPr>
                    </a:p>
                  </a:txBody>
                  <a:tcPr>
                    <a:solidFill>
                      <a:srgbClr val="00FA00"/>
                    </a:solidFill>
                  </a:tcPr>
                </a:tc>
                <a:tc>
                  <a:txBody>
                    <a:bodyPr/>
                    <a:lstStyle/>
                    <a:p>
                      <a:r>
                        <a:rPr lang="fr-FR" dirty="0">
                          <a:latin typeface="Noteworthy Light" panose="02000400000000000000" pitchFamily="2" charset="77"/>
                          <a:ea typeface="Noteworthy Light" panose="02000400000000000000" pitchFamily="2" charset="77"/>
                          <a:cs typeface="Helvetica Neue" panose="02000503000000020004" pitchFamily="2" charset="0"/>
                        </a:rPr>
                        <a:t>Réaliser un choix collectif pour rentrer dans le temps imparti</a:t>
                      </a:r>
                    </a:p>
                  </a:txBody>
                  <a:tcPr>
                    <a:solidFill>
                      <a:schemeClr val="accent1">
                        <a:lumMod val="20000"/>
                        <a:lumOff val="80000"/>
                      </a:schemeClr>
                    </a:solidFill>
                  </a:tcPr>
                </a:tc>
                <a:extLst>
                  <a:ext uri="{0D108BD9-81ED-4DB2-BD59-A6C34878D82A}">
                    <a16:rowId xmlns:a16="http://schemas.microsoft.com/office/drawing/2014/main" val="3146095"/>
                  </a:ext>
                </a:extLst>
              </a:tr>
              <a:tr h="2707598">
                <a:tc>
                  <a:txBody>
                    <a:bodyPr/>
                    <a:lstStyle/>
                    <a:p>
                      <a:r>
                        <a:rPr lang="fr-FR" dirty="0">
                          <a:latin typeface="Noteworthy Light" panose="02000400000000000000" pitchFamily="2" charset="77"/>
                          <a:ea typeface="Noteworthy Light" panose="02000400000000000000" pitchFamily="2" charset="77"/>
                          <a:cs typeface="Helvetica Neue" panose="02000503000000020004" pitchFamily="2" charset="0"/>
                        </a:rPr>
                        <a:t>Evènement exceptionnel</a:t>
                      </a:r>
                    </a:p>
                    <a:p>
                      <a:r>
                        <a:rPr lang="fr-FR" dirty="0">
                          <a:latin typeface="Noteworthy Light" panose="02000400000000000000" pitchFamily="2" charset="77"/>
                          <a:ea typeface="Noteworthy Light" panose="02000400000000000000" pitchFamily="2" charset="77"/>
                          <a:cs typeface="Helvetica Neue" panose="02000503000000020004" pitchFamily="2" charset="0"/>
                        </a:rPr>
                        <a:t>-&gt; signal sonore et/ou visuel simulant une alerte et/ou un obstacle</a:t>
                      </a:r>
                    </a:p>
                  </a:txBody>
                  <a:tcPr>
                    <a:solidFill>
                      <a:srgbClr val="00FA00"/>
                    </a:solidFill>
                  </a:tcPr>
                </a:tc>
                <a:tc>
                  <a:txBody>
                    <a:bodyPr/>
                    <a:lstStyle/>
                    <a:p>
                      <a:r>
                        <a:rPr lang="fr-FR" dirty="0">
                          <a:latin typeface="Noteworthy Light" panose="02000400000000000000" pitchFamily="2" charset="77"/>
                          <a:ea typeface="Noteworthy Light" panose="02000400000000000000" pitchFamily="2" charset="77"/>
                          <a:cs typeface="Helvetica Neue" panose="02000503000000020004" pitchFamily="2" charset="0"/>
                        </a:rPr>
                        <a:t>Réagir collectivement pour répondre de manière adaptée à la situation</a:t>
                      </a:r>
                    </a:p>
                    <a:p>
                      <a:r>
                        <a:rPr lang="fr-FR" dirty="0">
                          <a:latin typeface="Noteworthy Light" panose="02000400000000000000" pitchFamily="2" charset="77"/>
                          <a:ea typeface="Noteworthy Light" panose="02000400000000000000" pitchFamily="2" charset="77"/>
                          <a:cs typeface="Helvetica Neue" panose="02000503000000020004" pitchFamily="2" charset="0"/>
                        </a:rPr>
                        <a:t>-&gt; en revenant au point de départ</a:t>
                      </a:r>
                    </a:p>
                    <a:p>
                      <a:r>
                        <a:rPr lang="fr-FR" dirty="0">
                          <a:latin typeface="Noteworthy Light" panose="02000400000000000000" pitchFamily="2" charset="77"/>
                          <a:ea typeface="Noteworthy Light" panose="02000400000000000000" pitchFamily="2" charset="77"/>
                          <a:cs typeface="Helvetica Neue" panose="02000503000000020004" pitchFamily="2" charset="0"/>
                        </a:rPr>
                        <a:t>-&gt; en évitant l’obstacle,</a:t>
                      </a:r>
                    </a:p>
                    <a:p>
                      <a:r>
                        <a:rPr lang="fr-FR" dirty="0">
                          <a:latin typeface="Noteworthy Light" panose="02000400000000000000" pitchFamily="2" charset="77"/>
                          <a:ea typeface="Noteworthy Light" panose="02000400000000000000" pitchFamily="2" charset="77"/>
                          <a:cs typeface="Helvetica Neue" panose="02000503000000020004" pitchFamily="2" charset="0"/>
                        </a:rPr>
                        <a:t>-&gt; en effectuant une manœuvre d’arrêt d’urgence…</a:t>
                      </a:r>
                    </a:p>
                  </a:txBody>
                  <a:tcPr>
                    <a:solidFill>
                      <a:schemeClr val="accent1">
                        <a:lumMod val="20000"/>
                        <a:lumOff val="80000"/>
                      </a:schemeClr>
                    </a:solidFill>
                  </a:tcPr>
                </a:tc>
                <a:extLst>
                  <a:ext uri="{0D108BD9-81ED-4DB2-BD59-A6C34878D82A}">
                    <a16:rowId xmlns:a16="http://schemas.microsoft.com/office/drawing/2014/main" val="859031679"/>
                  </a:ext>
                </a:extLst>
              </a:tr>
              <a:tr h="861509">
                <a:tc>
                  <a:txBody>
                    <a:bodyPr/>
                    <a:lstStyle/>
                    <a:p>
                      <a:r>
                        <a:rPr lang="fr-FR" dirty="0">
                          <a:latin typeface="Noteworthy Light" panose="02000400000000000000" pitchFamily="2" charset="77"/>
                          <a:ea typeface="Noteworthy Light" panose="02000400000000000000" pitchFamily="2" charset="77"/>
                          <a:cs typeface="Helvetica Neue" panose="02000503000000020004" pitchFamily="2" charset="0"/>
                        </a:rPr>
                        <a:t>Gestion de l’effectif</a:t>
                      </a:r>
                    </a:p>
                    <a:p>
                      <a:endParaRPr lang="fr-FR" dirty="0">
                        <a:latin typeface="Noteworthy Light" panose="02000400000000000000" pitchFamily="2" charset="77"/>
                        <a:ea typeface="Noteworthy Light" panose="02000400000000000000" pitchFamily="2" charset="77"/>
                        <a:cs typeface="Helvetica Neue" panose="02000503000000020004" pitchFamily="2" charset="0"/>
                      </a:endParaRPr>
                    </a:p>
                  </a:txBody>
                  <a:tcPr>
                    <a:solidFill>
                      <a:srgbClr val="00FA00"/>
                    </a:solidFill>
                  </a:tcPr>
                </a:tc>
                <a:tc>
                  <a:txBody>
                    <a:bodyPr/>
                    <a:lstStyle/>
                    <a:p>
                      <a:r>
                        <a:rPr lang="fr-FR" dirty="0">
                          <a:latin typeface="Noteworthy Light" panose="02000400000000000000" pitchFamily="2" charset="77"/>
                          <a:ea typeface="Noteworthy Light" panose="02000400000000000000" pitchFamily="2" charset="77"/>
                          <a:cs typeface="Helvetica Neue" panose="02000503000000020004" pitchFamily="2" charset="0"/>
                        </a:rPr>
                        <a:t>Permettre un changement possible lié à la sécurité collective</a:t>
                      </a:r>
                    </a:p>
                  </a:txBody>
                  <a:tcPr>
                    <a:solidFill>
                      <a:schemeClr val="accent1">
                        <a:lumMod val="20000"/>
                        <a:lumOff val="80000"/>
                      </a:schemeClr>
                    </a:solidFill>
                  </a:tcPr>
                </a:tc>
                <a:extLst>
                  <a:ext uri="{0D108BD9-81ED-4DB2-BD59-A6C34878D82A}">
                    <a16:rowId xmlns:a16="http://schemas.microsoft.com/office/drawing/2014/main" val="2048120733"/>
                  </a:ext>
                </a:extLst>
              </a:tr>
            </a:tbl>
          </a:graphicData>
        </a:graphic>
      </p:graphicFrame>
    </p:spTree>
    <p:extLst>
      <p:ext uri="{BB962C8B-B14F-4D97-AF65-F5344CB8AC3E}">
        <p14:creationId xmlns:p14="http://schemas.microsoft.com/office/powerpoint/2010/main" val="333871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DD292-F807-5742-8427-F64533359E93}"/>
              </a:ext>
            </a:extLst>
          </p:cNvPr>
          <p:cNvSpPr>
            <a:spLocks noGrp="1"/>
          </p:cNvSpPr>
          <p:nvPr>
            <p:ph type="title"/>
          </p:nvPr>
        </p:nvSpPr>
        <p:spPr>
          <a:xfrm>
            <a:off x="832105" y="2596896"/>
            <a:ext cx="10131425" cy="1456267"/>
          </a:xfrm>
        </p:spPr>
        <p:txBody>
          <a:bodyPr anchor="ctr"/>
          <a:lstStyle/>
          <a:p>
            <a:pPr algn="ctr"/>
            <a:r>
              <a:rPr lang="fr-FR" dirty="0"/>
              <a:t>Merci pour votre attention</a:t>
            </a:r>
            <a:br>
              <a:rPr lang="fr-FR" dirty="0"/>
            </a:br>
            <a:r>
              <a:rPr lang="fr-FR" dirty="0"/>
              <a:t>Le GTEPS vous attend !</a:t>
            </a:r>
          </a:p>
        </p:txBody>
      </p:sp>
    </p:spTree>
    <p:extLst>
      <p:ext uri="{BB962C8B-B14F-4D97-AF65-F5344CB8AC3E}">
        <p14:creationId xmlns:p14="http://schemas.microsoft.com/office/powerpoint/2010/main" val="239232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174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{05E1A75B-00FD-C14F-842D-985B73841E84}tf10001058</Template>
  <TotalTime>718</TotalTime>
  <Words>783</Words>
  <Application>Microsoft Macintosh PowerPoint</Application>
  <PresentationFormat>Grand écran</PresentationFormat>
  <Paragraphs>107</Paragraphs>
  <Slides>10</Slides>
  <Notes>0</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Belle Allure CM</vt:lpstr>
      <vt:lpstr>Calibri</vt:lpstr>
      <vt:lpstr>Calibri Light</vt:lpstr>
      <vt:lpstr>Gill Sans MT</vt:lpstr>
      <vt:lpstr>Helvetica</vt:lpstr>
      <vt:lpstr>Helvetica Neue</vt:lpstr>
      <vt:lpstr>Noteworthy Light</vt:lpstr>
      <vt:lpstr>Céleste</vt:lpstr>
      <vt:lpstr>Restitution GTEPS Bistrot pédagogique</vt:lpstr>
      <vt:lpstr>Présentation PowerPoint</vt:lpstr>
      <vt:lpstr>Présentation PowerPoint</vt:lpstr>
      <vt:lpstr>Présentation PowerPoint</vt:lpstr>
      <vt:lpstr>Présentation PowerPoint</vt:lpstr>
      <vt:lpstr>Présentation PowerPoint</vt:lpstr>
      <vt:lpstr>Présentation PowerPoint</vt:lpstr>
      <vt:lpstr>Merci pour votre attention Le GTEPS vous attend !</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Restitution GTEPS Bistrot pédagogique</dc:title>
  <dc:creator>Soisïc Martel</dc:creator>
  <cp:lastModifiedBy>Soisïc Martel</cp:lastModifiedBy>
  <cp:revision>13</cp:revision>
  <cp:lastPrinted>2023-06-06T20:58:12Z</cp:lastPrinted>
  <dcterms:created xsi:type="dcterms:W3CDTF">2023-06-06T18:56:09Z</dcterms:created>
  <dcterms:modified xsi:type="dcterms:W3CDTF">2023-06-07T06:55:06Z</dcterms:modified>
</cp:coreProperties>
</file>